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78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79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84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7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69.jpeg" ContentType="image/jpeg"/>
  <Override PartName="/ppt/media/image47.png" ContentType="image/png"/>
  <Override PartName="/ppt/media/image79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71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jpeg" ContentType="image/jpe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</p:sldIdLst>
  <p:sldSz cx="24384000" cy="13716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TERA.170717.LogoIcone.png" descr=""/>
          <p:cNvPicPr/>
          <p:nvPr/>
        </p:nvPicPr>
        <p:blipFill>
          <a:blip r:embed="rId2"/>
          <a:stretch/>
        </p:blipFill>
        <p:spPr>
          <a:xfrm>
            <a:off x="660600" y="635760"/>
            <a:ext cx="711000" cy="711000"/>
          </a:xfrm>
          <a:prstGeom prst="rect">
            <a:avLst/>
          </a:prstGeom>
          <a:ln w="1260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-43920" y="-34200"/>
            <a:ext cx="25093800" cy="1395072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TERA.170717.Logo.png" descr=""/>
          <p:cNvPicPr/>
          <p:nvPr/>
        </p:nvPicPr>
        <p:blipFill>
          <a:blip r:embed="rId3"/>
          <a:stretch/>
        </p:blipFill>
        <p:spPr>
          <a:xfrm>
            <a:off x="8443800" y="4716360"/>
            <a:ext cx="8118720" cy="4281840"/>
          </a:xfrm>
          <a:prstGeom prst="rect">
            <a:avLst/>
          </a:prstGeom>
          <a:ln w="126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TERA.170717.LogoIcone.png" descr=""/>
          <p:cNvPicPr/>
          <p:nvPr/>
        </p:nvPicPr>
        <p:blipFill>
          <a:blip r:embed="rId2"/>
          <a:stretch/>
        </p:blipFill>
        <p:spPr>
          <a:xfrm>
            <a:off x="660600" y="635760"/>
            <a:ext cx="711000" cy="711000"/>
          </a:xfrm>
          <a:prstGeom prst="rect">
            <a:avLst/>
          </a:prstGeom>
          <a:ln w="12600"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-43920" y="-34200"/>
            <a:ext cx="25093800" cy="1395072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TERA.170717.LogoIcone.png" descr=""/>
          <p:cNvPicPr/>
          <p:nvPr/>
        </p:nvPicPr>
        <p:blipFill>
          <a:blip r:embed="rId3"/>
          <a:stretch/>
        </p:blipFill>
        <p:spPr>
          <a:xfrm>
            <a:off x="660600" y="635760"/>
            <a:ext cx="711000" cy="711000"/>
          </a:xfrm>
          <a:prstGeom prst="rect">
            <a:avLst/>
          </a:prstGeom>
          <a:ln w="12600"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1994400" y="1837080"/>
            <a:ext cx="14270040" cy="110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662400" y="3648960"/>
            <a:ext cx="11180520" cy="4120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real Elo7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Análise exploratória (Notebook)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"/>
          <p:cNvSpPr/>
          <p:nvPr/>
        </p:nvSpPr>
        <p:spPr>
          <a:xfrm>
            <a:off x="1994400" y="1837080"/>
            <a:ext cx="14270040" cy="110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662400" y="3648960"/>
            <a:ext cx="11180520" cy="4120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Medidas centrais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Tendência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Imagem 2" descr=""/>
          <p:cNvPicPr/>
          <p:nvPr/>
        </p:nvPicPr>
        <p:blipFill>
          <a:blip r:embed="rId1"/>
          <a:stretch/>
        </p:blipFill>
        <p:spPr>
          <a:xfrm>
            <a:off x="9511920" y="2087280"/>
            <a:ext cx="14207400" cy="11365920"/>
          </a:xfrm>
          <a:prstGeom prst="rect">
            <a:avLst/>
          </a:prstGeom>
          <a:ln>
            <a:noFill/>
          </a:ln>
        </p:spPr>
      </p:pic>
      <p:sp>
        <p:nvSpPr>
          <p:cNvPr id="141" name="CustomShape 5"/>
          <p:cNvSpPr/>
          <p:nvPr/>
        </p:nvSpPr>
        <p:spPr>
          <a:xfrm>
            <a:off x="15486120" y="8111160"/>
            <a:ext cx="778320" cy="693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6"/>
          <p:cNvSpPr/>
          <p:nvPr/>
        </p:nvSpPr>
        <p:spPr>
          <a:xfrm rot="20215800">
            <a:off x="11760840" y="5901840"/>
            <a:ext cx="8735760" cy="480528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7"/>
          <p:cNvSpPr/>
          <p:nvPr/>
        </p:nvSpPr>
        <p:spPr>
          <a:xfrm>
            <a:off x="596160" y="7054560"/>
            <a:ext cx="11180520" cy="4120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Line 8"/>
          <p:cNvSpPr/>
          <p:nvPr/>
        </p:nvSpPr>
        <p:spPr>
          <a:xfrm flipV="1">
            <a:off x="11548440" y="6197400"/>
            <a:ext cx="10109160" cy="392868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9"/>
          <p:cNvSpPr/>
          <p:nvPr/>
        </p:nvSpPr>
        <p:spPr>
          <a:xfrm>
            <a:off x="19388520" y="3648960"/>
            <a:ext cx="2911680" cy="1701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10"/>
          <p:cNvSpPr/>
          <p:nvPr/>
        </p:nvSpPr>
        <p:spPr>
          <a:xfrm>
            <a:off x="19567080" y="3822840"/>
            <a:ext cx="320400" cy="28548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11"/>
          <p:cNvSpPr/>
          <p:nvPr/>
        </p:nvSpPr>
        <p:spPr>
          <a:xfrm>
            <a:off x="19964520" y="3781440"/>
            <a:ext cx="2336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Ponto médio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Line 12"/>
          <p:cNvSpPr/>
          <p:nvPr/>
        </p:nvSpPr>
        <p:spPr>
          <a:xfrm>
            <a:off x="19562400" y="4407840"/>
            <a:ext cx="325800" cy="1116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13"/>
          <p:cNvSpPr/>
          <p:nvPr/>
        </p:nvSpPr>
        <p:spPr>
          <a:xfrm>
            <a:off x="19964520" y="4222080"/>
            <a:ext cx="2336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Tendência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Line 14"/>
          <p:cNvSpPr/>
          <p:nvPr/>
        </p:nvSpPr>
        <p:spPr>
          <a:xfrm>
            <a:off x="19562400" y="4764240"/>
            <a:ext cx="325800" cy="10800"/>
          </a:xfrm>
          <a:prstGeom prst="line">
            <a:avLst/>
          </a:prstGeom>
          <a:ln w="5724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15"/>
          <p:cNvSpPr/>
          <p:nvPr/>
        </p:nvSpPr>
        <p:spPr>
          <a:xfrm>
            <a:off x="19964520" y="4591440"/>
            <a:ext cx="2336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Desvios Padrão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3"/>
          <p:cNvSpPr/>
          <p:nvPr/>
        </p:nvSpPr>
        <p:spPr>
          <a:xfrm>
            <a:off x="1994400" y="1837080"/>
            <a:ext cx="14270040" cy="110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662400" y="3648960"/>
            <a:ext cx="11180520" cy="4120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Medidas centrais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Tendência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Imagem 2" descr=""/>
          <p:cNvPicPr/>
          <p:nvPr/>
        </p:nvPicPr>
        <p:blipFill>
          <a:blip r:embed="rId1"/>
          <a:stretch/>
        </p:blipFill>
        <p:spPr>
          <a:xfrm>
            <a:off x="9511920" y="2087280"/>
            <a:ext cx="14207400" cy="11365920"/>
          </a:xfrm>
          <a:prstGeom prst="rect">
            <a:avLst/>
          </a:prstGeom>
          <a:ln>
            <a:noFill/>
          </a:ln>
        </p:spPr>
      </p:pic>
      <p:sp>
        <p:nvSpPr>
          <p:cNvPr id="157" name="CustomShape 5"/>
          <p:cNvSpPr/>
          <p:nvPr/>
        </p:nvSpPr>
        <p:spPr>
          <a:xfrm>
            <a:off x="15486120" y="8111160"/>
            <a:ext cx="778320" cy="693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6"/>
          <p:cNvSpPr/>
          <p:nvPr/>
        </p:nvSpPr>
        <p:spPr>
          <a:xfrm rot="20215800">
            <a:off x="11760840" y="5901840"/>
            <a:ext cx="8735760" cy="480528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7"/>
          <p:cNvSpPr/>
          <p:nvPr/>
        </p:nvSpPr>
        <p:spPr>
          <a:xfrm>
            <a:off x="596160" y="7054560"/>
            <a:ext cx="11180520" cy="4120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8"/>
          <p:cNvSpPr/>
          <p:nvPr/>
        </p:nvSpPr>
        <p:spPr>
          <a:xfrm flipV="1">
            <a:off x="11548440" y="6197400"/>
            <a:ext cx="10109160" cy="392868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9"/>
          <p:cNvSpPr/>
          <p:nvPr/>
        </p:nvSpPr>
        <p:spPr>
          <a:xfrm>
            <a:off x="19388520" y="3648960"/>
            <a:ext cx="2911680" cy="1701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10"/>
          <p:cNvSpPr/>
          <p:nvPr/>
        </p:nvSpPr>
        <p:spPr>
          <a:xfrm>
            <a:off x="19567080" y="3822840"/>
            <a:ext cx="320400" cy="28548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11"/>
          <p:cNvSpPr/>
          <p:nvPr/>
        </p:nvSpPr>
        <p:spPr>
          <a:xfrm>
            <a:off x="19964520" y="3781440"/>
            <a:ext cx="2336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Ponto médio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Line 12"/>
          <p:cNvSpPr/>
          <p:nvPr/>
        </p:nvSpPr>
        <p:spPr>
          <a:xfrm>
            <a:off x="19562400" y="4407840"/>
            <a:ext cx="325800" cy="1116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13"/>
          <p:cNvSpPr/>
          <p:nvPr/>
        </p:nvSpPr>
        <p:spPr>
          <a:xfrm>
            <a:off x="19964520" y="4222080"/>
            <a:ext cx="2336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Tendência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Line 14"/>
          <p:cNvSpPr/>
          <p:nvPr/>
        </p:nvSpPr>
        <p:spPr>
          <a:xfrm>
            <a:off x="19562400" y="4764240"/>
            <a:ext cx="325800" cy="10800"/>
          </a:xfrm>
          <a:prstGeom prst="line">
            <a:avLst/>
          </a:prstGeom>
          <a:ln w="57240">
            <a:solidFill>
              <a:srgbClr val="f592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5"/>
          <p:cNvSpPr/>
          <p:nvPr/>
        </p:nvSpPr>
        <p:spPr>
          <a:xfrm>
            <a:off x="19964520" y="4591440"/>
            <a:ext cx="2336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Desvios Padrão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6"/>
          <p:cNvSpPr/>
          <p:nvPr/>
        </p:nvSpPr>
        <p:spPr>
          <a:xfrm>
            <a:off x="596160" y="8152200"/>
            <a:ext cx="11180520" cy="4120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Há algo de errado nessa análise?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3"/>
          <p:cNvSpPr/>
          <p:nvPr/>
        </p:nvSpPr>
        <p:spPr>
          <a:xfrm>
            <a:off x="1994400" y="1837080"/>
            <a:ext cx="14270040" cy="110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662400" y="3648960"/>
            <a:ext cx="6766560" cy="4120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Medidas centrais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Tendência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36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Segmentação /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3464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Separa (ou agrupa) fontes dos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Imagem 2" descr=""/>
          <p:cNvPicPr/>
          <p:nvPr/>
        </p:nvPicPr>
        <p:blipFill>
          <a:blip r:embed="rId1"/>
          <a:stretch/>
        </p:blipFill>
        <p:spPr>
          <a:xfrm>
            <a:off x="9511920" y="2087280"/>
            <a:ext cx="14207400" cy="11365920"/>
          </a:xfrm>
          <a:prstGeom prst="rect">
            <a:avLst/>
          </a:prstGeom>
          <a:ln>
            <a:noFill/>
          </a:ln>
        </p:spPr>
      </p:pic>
      <p:sp>
        <p:nvSpPr>
          <p:cNvPr id="174" name="CustomShape 5"/>
          <p:cNvSpPr/>
          <p:nvPr/>
        </p:nvSpPr>
        <p:spPr>
          <a:xfrm rot="21174600">
            <a:off x="13932000" y="3561120"/>
            <a:ext cx="6198120" cy="423072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6"/>
          <p:cNvSpPr/>
          <p:nvPr/>
        </p:nvSpPr>
        <p:spPr>
          <a:xfrm>
            <a:off x="596160" y="7054560"/>
            <a:ext cx="11180520" cy="4120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7"/>
          <p:cNvSpPr/>
          <p:nvPr/>
        </p:nvSpPr>
        <p:spPr>
          <a:xfrm>
            <a:off x="14751000" y="7770600"/>
            <a:ext cx="5875200" cy="3715920"/>
          </a:xfrm>
          <a:prstGeom prst="ellipse">
            <a:avLst/>
          </a:prstGeom>
          <a:noFill/>
          <a:ln w="25560">
            <a:solidFill>
              <a:srgbClr val="9bbb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8"/>
          <p:cNvSpPr/>
          <p:nvPr/>
        </p:nvSpPr>
        <p:spPr>
          <a:xfrm>
            <a:off x="11446920" y="8020800"/>
            <a:ext cx="3303360" cy="3715920"/>
          </a:xfrm>
          <a:prstGeom prst="ellipse">
            <a:avLst/>
          </a:prstGeom>
          <a:noFill/>
          <a:ln w="25560">
            <a:solidFill>
              <a:srgbClr val="17375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9"/>
          <p:cNvSpPr/>
          <p:nvPr/>
        </p:nvSpPr>
        <p:spPr>
          <a:xfrm>
            <a:off x="12750840" y="7495560"/>
            <a:ext cx="9432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10"/>
          <p:cNvSpPr/>
          <p:nvPr/>
        </p:nvSpPr>
        <p:spPr>
          <a:xfrm>
            <a:off x="18112320" y="3669840"/>
            <a:ext cx="9432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11"/>
          <p:cNvSpPr/>
          <p:nvPr/>
        </p:nvSpPr>
        <p:spPr>
          <a:xfrm>
            <a:off x="18291600" y="7835760"/>
            <a:ext cx="9432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3"/>
          <p:cNvSpPr/>
          <p:nvPr/>
        </p:nvSpPr>
        <p:spPr>
          <a:xfrm>
            <a:off x="1994400" y="1837080"/>
            <a:ext cx="14270040" cy="110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1994400" y="3648960"/>
            <a:ext cx="10604520" cy="741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Segmentação usuários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Compras específicas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(Ex: compras para bebês)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Compras para eventos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(Ex: preparação de casamento)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Navegação exploratória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Imagem 6" descr=""/>
          <p:cNvPicPr/>
          <p:nvPr/>
        </p:nvPicPr>
        <p:blipFill>
          <a:blip r:embed="rId1"/>
          <a:stretch/>
        </p:blipFill>
        <p:spPr>
          <a:xfrm>
            <a:off x="13036320" y="3141720"/>
            <a:ext cx="10883880" cy="8706960"/>
          </a:xfrm>
          <a:prstGeom prst="rect">
            <a:avLst/>
          </a:prstGeom>
          <a:ln>
            <a:noFill/>
          </a:ln>
        </p:spPr>
      </p:pic>
      <p:sp>
        <p:nvSpPr>
          <p:cNvPr id="186" name="CustomShape 5"/>
          <p:cNvSpPr/>
          <p:nvPr/>
        </p:nvSpPr>
        <p:spPr>
          <a:xfrm rot="21174600">
            <a:off x="16518960" y="3979080"/>
            <a:ext cx="4605480" cy="324108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6"/>
          <p:cNvSpPr/>
          <p:nvPr/>
        </p:nvSpPr>
        <p:spPr>
          <a:xfrm>
            <a:off x="16941960" y="7215480"/>
            <a:ext cx="4365720" cy="2846520"/>
          </a:xfrm>
          <a:prstGeom prst="ellipse">
            <a:avLst/>
          </a:prstGeom>
          <a:noFill/>
          <a:ln w="25560">
            <a:solidFill>
              <a:srgbClr val="9bbb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7"/>
          <p:cNvSpPr/>
          <p:nvPr/>
        </p:nvSpPr>
        <p:spPr>
          <a:xfrm>
            <a:off x="14476680" y="7930440"/>
            <a:ext cx="2454480" cy="2846520"/>
          </a:xfrm>
          <a:prstGeom prst="ellipse">
            <a:avLst/>
          </a:prstGeom>
          <a:noFill/>
          <a:ln w="25560">
            <a:solidFill>
              <a:srgbClr val="17375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8"/>
          <p:cNvSpPr/>
          <p:nvPr/>
        </p:nvSpPr>
        <p:spPr>
          <a:xfrm>
            <a:off x="15549840" y="7313400"/>
            <a:ext cx="7005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9"/>
          <p:cNvSpPr/>
          <p:nvPr/>
        </p:nvSpPr>
        <p:spPr>
          <a:xfrm>
            <a:off x="19512720" y="4090320"/>
            <a:ext cx="7005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10"/>
          <p:cNvSpPr/>
          <p:nvPr/>
        </p:nvSpPr>
        <p:spPr>
          <a:xfrm>
            <a:off x="20275560" y="7636320"/>
            <a:ext cx="7005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3"/>
          <p:cNvSpPr/>
          <p:nvPr/>
        </p:nvSpPr>
        <p:spPr>
          <a:xfrm>
            <a:off x="1994400" y="1837080"/>
            <a:ext cx="14270040" cy="110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596160" y="7054560"/>
            <a:ext cx="11180520" cy="4120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5"/>
          <p:cNvSpPr/>
          <p:nvPr/>
        </p:nvSpPr>
        <p:spPr>
          <a:xfrm>
            <a:off x="13378680" y="6167160"/>
            <a:ext cx="4077360" cy="301392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6"/>
          <p:cNvSpPr/>
          <p:nvPr/>
        </p:nvSpPr>
        <p:spPr>
          <a:xfrm>
            <a:off x="4528800" y="4316040"/>
            <a:ext cx="4077360" cy="143964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7"/>
          <p:cNvSpPr/>
          <p:nvPr/>
        </p:nvSpPr>
        <p:spPr>
          <a:xfrm>
            <a:off x="4528800" y="6959520"/>
            <a:ext cx="4077360" cy="14396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8"/>
          <p:cNvSpPr/>
          <p:nvPr/>
        </p:nvSpPr>
        <p:spPr>
          <a:xfrm>
            <a:off x="4528800" y="9762480"/>
            <a:ext cx="4077360" cy="1439640"/>
          </a:xfrm>
          <a:prstGeom prst="roundRect">
            <a:avLst>
              <a:gd name="adj" fmla="val 16667"/>
            </a:avLst>
          </a:prstGeom>
          <a:solidFill>
            <a:srgbClr val="c4bd97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9"/>
          <p:cNvSpPr/>
          <p:nvPr/>
        </p:nvSpPr>
        <p:spPr>
          <a:xfrm>
            <a:off x="8606880" y="5036400"/>
            <a:ext cx="2664360" cy="224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0"/>
          <p:cNvSpPr/>
          <p:nvPr/>
        </p:nvSpPr>
        <p:spPr>
          <a:xfrm>
            <a:off x="8606880" y="7679520"/>
            <a:ext cx="249804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1"/>
          <p:cNvSpPr/>
          <p:nvPr/>
        </p:nvSpPr>
        <p:spPr>
          <a:xfrm flipV="1">
            <a:off x="8606880" y="8084880"/>
            <a:ext cx="2664360" cy="239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2"/>
          <p:cNvSpPr/>
          <p:nvPr/>
        </p:nvSpPr>
        <p:spPr>
          <a:xfrm>
            <a:off x="11106000" y="7117200"/>
            <a:ext cx="1133640" cy="1133640"/>
          </a:xfrm>
          <a:prstGeom prst="ellipse">
            <a:avLst/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3"/>
          <p:cNvSpPr/>
          <p:nvPr/>
        </p:nvSpPr>
        <p:spPr>
          <a:xfrm flipV="1">
            <a:off x="12240360" y="7673040"/>
            <a:ext cx="113760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14"/>
          <p:cNvSpPr/>
          <p:nvPr/>
        </p:nvSpPr>
        <p:spPr>
          <a:xfrm>
            <a:off x="17456760" y="7674480"/>
            <a:ext cx="264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15"/>
          <p:cNvSpPr/>
          <p:nvPr/>
        </p:nvSpPr>
        <p:spPr>
          <a:xfrm>
            <a:off x="18468000" y="6763320"/>
            <a:ext cx="32673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Observação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21907800" y="1007928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2"/>
          <p:cNvSpPr/>
          <p:nvPr/>
        </p:nvSpPr>
        <p:spPr>
          <a:xfrm>
            <a:off x="3881520" y="44006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3"/>
          <p:cNvSpPr/>
          <p:nvPr/>
        </p:nvSpPr>
        <p:spPr>
          <a:xfrm>
            <a:off x="1994400" y="1837080"/>
            <a:ext cx="14270040" cy="110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-419760" y="6953040"/>
            <a:ext cx="11180520" cy="4120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5"/>
          <p:cNvSpPr/>
          <p:nvPr/>
        </p:nvSpPr>
        <p:spPr>
          <a:xfrm>
            <a:off x="15062760" y="6251760"/>
            <a:ext cx="4077360" cy="301392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6"/>
          <p:cNvSpPr/>
          <p:nvPr/>
        </p:nvSpPr>
        <p:spPr>
          <a:xfrm>
            <a:off x="6212880" y="4400640"/>
            <a:ext cx="4077360" cy="143964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7"/>
          <p:cNvSpPr/>
          <p:nvPr/>
        </p:nvSpPr>
        <p:spPr>
          <a:xfrm>
            <a:off x="6212880" y="7044120"/>
            <a:ext cx="4077360" cy="14396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8"/>
          <p:cNvSpPr/>
          <p:nvPr/>
        </p:nvSpPr>
        <p:spPr>
          <a:xfrm>
            <a:off x="6212880" y="9847080"/>
            <a:ext cx="4077360" cy="1439640"/>
          </a:xfrm>
          <a:prstGeom prst="roundRect">
            <a:avLst>
              <a:gd name="adj" fmla="val 16667"/>
            </a:avLst>
          </a:prstGeom>
          <a:solidFill>
            <a:srgbClr val="c4bd97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9"/>
          <p:cNvSpPr/>
          <p:nvPr/>
        </p:nvSpPr>
        <p:spPr>
          <a:xfrm>
            <a:off x="10291320" y="5121000"/>
            <a:ext cx="2664360" cy="224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10"/>
          <p:cNvSpPr/>
          <p:nvPr/>
        </p:nvSpPr>
        <p:spPr>
          <a:xfrm>
            <a:off x="10291320" y="7764480"/>
            <a:ext cx="249804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11"/>
          <p:cNvSpPr/>
          <p:nvPr/>
        </p:nvSpPr>
        <p:spPr>
          <a:xfrm flipV="1">
            <a:off x="10291320" y="8169480"/>
            <a:ext cx="2664360" cy="239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12"/>
          <p:cNvSpPr/>
          <p:nvPr/>
        </p:nvSpPr>
        <p:spPr>
          <a:xfrm>
            <a:off x="12790080" y="7201800"/>
            <a:ext cx="1133640" cy="1133640"/>
          </a:xfrm>
          <a:prstGeom prst="ellipse">
            <a:avLst/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13"/>
          <p:cNvSpPr/>
          <p:nvPr/>
        </p:nvSpPr>
        <p:spPr>
          <a:xfrm flipV="1">
            <a:off x="13924440" y="7757640"/>
            <a:ext cx="113760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14"/>
          <p:cNvSpPr/>
          <p:nvPr/>
        </p:nvSpPr>
        <p:spPr>
          <a:xfrm>
            <a:off x="19141200" y="7759080"/>
            <a:ext cx="264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15"/>
          <p:cNvSpPr/>
          <p:nvPr/>
        </p:nvSpPr>
        <p:spPr>
          <a:xfrm>
            <a:off x="20152080" y="6847920"/>
            <a:ext cx="32673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Observação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16"/>
          <p:cNvSpPr/>
          <p:nvPr/>
        </p:nvSpPr>
        <p:spPr>
          <a:xfrm>
            <a:off x="4546080" y="4233240"/>
            <a:ext cx="1523160" cy="719604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17"/>
          <p:cNvSpPr/>
          <p:nvPr/>
        </p:nvSpPr>
        <p:spPr>
          <a:xfrm>
            <a:off x="510480" y="6253920"/>
            <a:ext cx="5418000" cy="31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Segmentos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Sumário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etc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3"/>
          <p:cNvSpPr/>
          <p:nvPr/>
        </p:nvSpPr>
        <p:spPr>
          <a:xfrm>
            <a:off x="1994400" y="1837080"/>
            <a:ext cx="14270040" cy="110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662400" y="3648960"/>
            <a:ext cx="11180520" cy="4120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Notebook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Imagem 2" descr=""/>
          <p:cNvPicPr/>
          <p:nvPr/>
        </p:nvPicPr>
        <p:blipFill>
          <a:blip r:embed="rId1"/>
          <a:stretch/>
        </p:blipFill>
        <p:spPr>
          <a:xfrm>
            <a:off x="9511920" y="2087280"/>
            <a:ext cx="14207400" cy="11365920"/>
          </a:xfrm>
          <a:prstGeom prst="rect">
            <a:avLst/>
          </a:prstGeom>
          <a:ln>
            <a:noFill/>
          </a:ln>
        </p:spPr>
      </p:pic>
      <p:sp>
        <p:nvSpPr>
          <p:cNvPr id="229" name="CustomShape 5"/>
          <p:cNvSpPr/>
          <p:nvPr/>
        </p:nvSpPr>
        <p:spPr>
          <a:xfrm rot="21174600">
            <a:off x="13932000" y="3561120"/>
            <a:ext cx="6198120" cy="423072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6"/>
          <p:cNvSpPr/>
          <p:nvPr/>
        </p:nvSpPr>
        <p:spPr>
          <a:xfrm>
            <a:off x="596160" y="7054560"/>
            <a:ext cx="11180520" cy="4120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7"/>
          <p:cNvSpPr/>
          <p:nvPr/>
        </p:nvSpPr>
        <p:spPr>
          <a:xfrm>
            <a:off x="14751000" y="7770600"/>
            <a:ext cx="5875200" cy="3715920"/>
          </a:xfrm>
          <a:prstGeom prst="ellipse">
            <a:avLst/>
          </a:prstGeom>
          <a:noFill/>
          <a:ln w="25560">
            <a:solidFill>
              <a:srgbClr val="9bbb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8"/>
          <p:cNvSpPr/>
          <p:nvPr/>
        </p:nvSpPr>
        <p:spPr>
          <a:xfrm>
            <a:off x="11446920" y="8020800"/>
            <a:ext cx="3303360" cy="3715920"/>
          </a:xfrm>
          <a:prstGeom prst="ellipse">
            <a:avLst/>
          </a:prstGeom>
          <a:noFill/>
          <a:ln w="25560">
            <a:solidFill>
              <a:srgbClr val="17375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9"/>
          <p:cNvSpPr/>
          <p:nvPr/>
        </p:nvSpPr>
        <p:spPr>
          <a:xfrm>
            <a:off x="12750840" y="7495560"/>
            <a:ext cx="9432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10"/>
          <p:cNvSpPr/>
          <p:nvPr/>
        </p:nvSpPr>
        <p:spPr>
          <a:xfrm>
            <a:off x="18112320" y="3669840"/>
            <a:ext cx="9432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11"/>
          <p:cNvSpPr/>
          <p:nvPr/>
        </p:nvSpPr>
        <p:spPr>
          <a:xfrm>
            <a:off x="18291600" y="7835760"/>
            <a:ext cx="9432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3"/>
          <p:cNvSpPr/>
          <p:nvPr/>
        </p:nvSpPr>
        <p:spPr>
          <a:xfrm>
            <a:off x="1994400" y="75924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1994400" y="2640960"/>
            <a:ext cx="1427004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Gera clusters iterativamente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Precisa escolher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Agrupa dados pela distância do centroide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Imagem 176" descr=""/>
          <p:cNvPicPr/>
          <p:nvPr/>
        </p:nvPicPr>
        <p:blipFill>
          <a:blip r:embed="rId1"/>
          <a:stretch/>
        </p:blipFill>
        <p:spPr>
          <a:xfrm>
            <a:off x="6569640" y="6040080"/>
            <a:ext cx="11243520" cy="749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3"/>
          <p:cNvSpPr/>
          <p:nvPr/>
        </p:nvSpPr>
        <p:spPr>
          <a:xfrm>
            <a:off x="1994400" y="75924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1994400" y="2640960"/>
            <a:ext cx="20036520" cy="9603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Algoritmo: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1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Defina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2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Escolha aleatoriamente a posição dos centroides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Para cada ponto, encontre o centroide mais próximo e atribua aquele cluster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Para cada cluster, calcule o novo centroide a partir dos pontos atribuídos anteriormente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5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Repita os passos 3-4 até não haver mais variação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609920" y="2742840"/>
            <a:ext cx="19106280" cy="4490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28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AULA 27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0" y="11314080"/>
            <a:ext cx="25093800" cy="321156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3"/>
          <p:cNvSpPr/>
          <p:nvPr/>
        </p:nvSpPr>
        <p:spPr>
          <a:xfrm>
            <a:off x="1609920" y="7053120"/>
            <a:ext cx="15885000" cy="30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9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Unsupervised Learning: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"/>
          <p:cNvSpPr/>
          <p:nvPr/>
        </p:nvSpPr>
        <p:spPr>
          <a:xfrm>
            <a:off x="2197440" y="557712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3"/>
          <p:cNvSpPr/>
          <p:nvPr/>
        </p:nvSpPr>
        <p:spPr>
          <a:xfrm>
            <a:off x="1994400" y="27036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1994400" y="1584720"/>
            <a:ext cx="20036520" cy="192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1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Defina o número de clusters (k = 2)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5"/>
          <p:cNvSpPr/>
          <p:nvPr/>
        </p:nvSpPr>
        <p:spPr>
          <a:xfrm flipV="1">
            <a:off x="2273760" y="5031720"/>
            <a:ext cx="24840" cy="49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6"/>
          <p:cNvSpPr/>
          <p:nvPr/>
        </p:nvSpPr>
        <p:spPr>
          <a:xfrm>
            <a:off x="2273760" y="10033560"/>
            <a:ext cx="752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7"/>
          <p:cNvSpPr/>
          <p:nvPr/>
        </p:nvSpPr>
        <p:spPr>
          <a:xfrm>
            <a:off x="3552840" y="689904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8"/>
          <p:cNvSpPr/>
          <p:nvPr/>
        </p:nvSpPr>
        <p:spPr>
          <a:xfrm>
            <a:off x="2895480" y="633456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9"/>
          <p:cNvSpPr/>
          <p:nvPr/>
        </p:nvSpPr>
        <p:spPr>
          <a:xfrm>
            <a:off x="4566600" y="694512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10"/>
          <p:cNvSpPr/>
          <p:nvPr/>
        </p:nvSpPr>
        <p:spPr>
          <a:xfrm>
            <a:off x="3362400" y="796608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11"/>
          <p:cNvSpPr/>
          <p:nvPr/>
        </p:nvSpPr>
        <p:spPr>
          <a:xfrm>
            <a:off x="4690440" y="927504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12"/>
          <p:cNvSpPr/>
          <p:nvPr/>
        </p:nvSpPr>
        <p:spPr>
          <a:xfrm>
            <a:off x="8120520" y="869652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13"/>
          <p:cNvSpPr/>
          <p:nvPr/>
        </p:nvSpPr>
        <p:spPr>
          <a:xfrm>
            <a:off x="5193000" y="576036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14"/>
          <p:cNvSpPr/>
          <p:nvPr/>
        </p:nvSpPr>
        <p:spPr>
          <a:xfrm>
            <a:off x="6958800" y="747180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15"/>
          <p:cNvSpPr/>
          <p:nvPr/>
        </p:nvSpPr>
        <p:spPr>
          <a:xfrm>
            <a:off x="6577920" y="871956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16"/>
          <p:cNvSpPr/>
          <p:nvPr/>
        </p:nvSpPr>
        <p:spPr>
          <a:xfrm>
            <a:off x="8598240" y="631548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17"/>
          <p:cNvSpPr/>
          <p:nvPr/>
        </p:nvSpPr>
        <p:spPr>
          <a:xfrm>
            <a:off x="8056800" y="755640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18"/>
          <p:cNvSpPr/>
          <p:nvPr/>
        </p:nvSpPr>
        <p:spPr>
          <a:xfrm>
            <a:off x="9529920" y="692712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19"/>
          <p:cNvSpPr/>
          <p:nvPr/>
        </p:nvSpPr>
        <p:spPr>
          <a:xfrm>
            <a:off x="4542480" y="535716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20"/>
          <p:cNvSpPr/>
          <p:nvPr/>
        </p:nvSpPr>
        <p:spPr>
          <a:xfrm>
            <a:off x="6364080" y="648360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2"/>
          <p:cNvSpPr/>
          <p:nvPr/>
        </p:nvSpPr>
        <p:spPr>
          <a:xfrm>
            <a:off x="2197440" y="557712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3"/>
          <p:cNvSpPr/>
          <p:nvPr/>
        </p:nvSpPr>
        <p:spPr>
          <a:xfrm>
            <a:off x="1994400" y="27036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1994400" y="1584720"/>
            <a:ext cx="20036520" cy="192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2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Escolha aleatoriamente a posição dos centroides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5"/>
          <p:cNvSpPr/>
          <p:nvPr/>
        </p:nvSpPr>
        <p:spPr>
          <a:xfrm flipV="1">
            <a:off x="2273760" y="5031720"/>
            <a:ext cx="24840" cy="49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6"/>
          <p:cNvSpPr/>
          <p:nvPr/>
        </p:nvSpPr>
        <p:spPr>
          <a:xfrm>
            <a:off x="2273760" y="10033560"/>
            <a:ext cx="752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7"/>
          <p:cNvSpPr/>
          <p:nvPr/>
        </p:nvSpPr>
        <p:spPr>
          <a:xfrm>
            <a:off x="3552840" y="689904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8"/>
          <p:cNvSpPr/>
          <p:nvPr/>
        </p:nvSpPr>
        <p:spPr>
          <a:xfrm>
            <a:off x="2895480" y="633456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9"/>
          <p:cNvSpPr/>
          <p:nvPr/>
        </p:nvSpPr>
        <p:spPr>
          <a:xfrm>
            <a:off x="4566600" y="694512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10"/>
          <p:cNvSpPr/>
          <p:nvPr/>
        </p:nvSpPr>
        <p:spPr>
          <a:xfrm>
            <a:off x="3362400" y="796608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11"/>
          <p:cNvSpPr/>
          <p:nvPr/>
        </p:nvSpPr>
        <p:spPr>
          <a:xfrm>
            <a:off x="4690440" y="927504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12"/>
          <p:cNvSpPr/>
          <p:nvPr/>
        </p:nvSpPr>
        <p:spPr>
          <a:xfrm>
            <a:off x="8120520" y="869652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13"/>
          <p:cNvSpPr/>
          <p:nvPr/>
        </p:nvSpPr>
        <p:spPr>
          <a:xfrm>
            <a:off x="5193000" y="576036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14"/>
          <p:cNvSpPr/>
          <p:nvPr/>
        </p:nvSpPr>
        <p:spPr>
          <a:xfrm>
            <a:off x="6958800" y="747180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15"/>
          <p:cNvSpPr/>
          <p:nvPr/>
        </p:nvSpPr>
        <p:spPr>
          <a:xfrm>
            <a:off x="6577920" y="871956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6"/>
          <p:cNvSpPr/>
          <p:nvPr/>
        </p:nvSpPr>
        <p:spPr>
          <a:xfrm>
            <a:off x="8605800" y="631296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17"/>
          <p:cNvSpPr/>
          <p:nvPr/>
        </p:nvSpPr>
        <p:spPr>
          <a:xfrm>
            <a:off x="8056800" y="755640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18"/>
          <p:cNvSpPr/>
          <p:nvPr/>
        </p:nvSpPr>
        <p:spPr>
          <a:xfrm>
            <a:off x="9537840" y="692460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19"/>
          <p:cNvSpPr/>
          <p:nvPr/>
        </p:nvSpPr>
        <p:spPr>
          <a:xfrm>
            <a:off x="4542480" y="535716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20"/>
          <p:cNvSpPr/>
          <p:nvPr/>
        </p:nvSpPr>
        <p:spPr>
          <a:xfrm>
            <a:off x="6364080" y="648360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21"/>
          <p:cNvSpPr/>
          <p:nvPr/>
        </p:nvSpPr>
        <p:spPr>
          <a:xfrm>
            <a:off x="2514600" y="695592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22"/>
          <p:cNvSpPr/>
          <p:nvPr/>
        </p:nvSpPr>
        <p:spPr>
          <a:xfrm>
            <a:off x="6358320" y="487980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"/>
          <p:cNvSpPr/>
          <p:nvPr/>
        </p:nvSpPr>
        <p:spPr>
          <a:xfrm>
            <a:off x="2197440" y="557712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3"/>
          <p:cNvSpPr/>
          <p:nvPr/>
        </p:nvSpPr>
        <p:spPr>
          <a:xfrm>
            <a:off x="1994400" y="27036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4"/>
          <p:cNvSpPr/>
          <p:nvPr/>
        </p:nvSpPr>
        <p:spPr>
          <a:xfrm>
            <a:off x="1994400" y="1584720"/>
            <a:ext cx="20036520" cy="192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Para cada ponto, encontre o centroide mais próximo e atribua àquele cluster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5"/>
          <p:cNvSpPr/>
          <p:nvPr/>
        </p:nvSpPr>
        <p:spPr>
          <a:xfrm flipV="1">
            <a:off x="2273760" y="5031720"/>
            <a:ext cx="24840" cy="49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6"/>
          <p:cNvSpPr/>
          <p:nvPr/>
        </p:nvSpPr>
        <p:spPr>
          <a:xfrm>
            <a:off x="2273760" y="10033560"/>
            <a:ext cx="752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7"/>
          <p:cNvSpPr/>
          <p:nvPr/>
        </p:nvSpPr>
        <p:spPr>
          <a:xfrm>
            <a:off x="3552840" y="689904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8"/>
          <p:cNvSpPr/>
          <p:nvPr/>
        </p:nvSpPr>
        <p:spPr>
          <a:xfrm>
            <a:off x="2895480" y="633456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9"/>
          <p:cNvSpPr/>
          <p:nvPr/>
        </p:nvSpPr>
        <p:spPr>
          <a:xfrm>
            <a:off x="4566600" y="694512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10"/>
          <p:cNvSpPr/>
          <p:nvPr/>
        </p:nvSpPr>
        <p:spPr>
          <a:xfrm>
            <a:off x="3362400" y="796608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1"/>
          <p:cNvSpPr/>
          <p:nvPr/>
        </p:nvSpPr>
        <p:spPr>
          <a:xfrm>
            <a:off x="4690440" y="927504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12"/>
          <p:cNvSpPr/>
          <p:nvPr/>
        </p:nvSpPr>
        <p:spPr>
          <a:xfrm>
            <a:off x="8120520" y="869652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3"/>
          <p:cNvSpPr/>
          <p:nvPr/>
        </p:nvSpPr>
        <p:spPr>
          <a:xfrm>
            <a:off x="5191920" y="576036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14"/>
          <p:cNvSpPr/>
          <p:nvPr/>
        </p:nvSpPr>
        <p:spPr>
          <a:xfrm>
            <a:off x="6958800" y="747180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15"/>
          <p:cNvSpPr/>
          <p:nvPr/>
        </p:nvSpPr>
        <p:spPr>
          <a:xfrm>
            <a:off x="6577920" y="871956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16"/>
          <p:cNvSpPr/>
          <p:nvPr/>
        </p:nvSpPr>
        <p:spPr>
          <a:xfrm>
            <a:off x="8627040" y="634392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17"/>
          <p:cNvSpPr/>
          <p:nvPr/>
        </p:nvSpPr>
        <p:spPr>
          <a:xfrm>
            <a:off x="8056800" y="755640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8"/>
          <p:cNvSpPr/>
          <p:nvPr/>
        </p:nvSpPr>
        <p:spPr>
          <a:xfrm>
            <a:off x="9558720" y="695592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9"/>
          <p:cNvSpPr/>
          <p:nvPr/>
        </p:nvSpPr>
        <p:spPr>
          <a:xfrm>
            <a:off x="4542480" y="535716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20"/>
          <p:cNvSpPr/>
          <p:nvPr/>
        </p:nvSpPr>
        <p:spPr>
          <a:xfrm>
            <a:off x="6364080" y="6483600"/>
            <a:ext cx="380160" cy="38016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21"/>
          <p:cNvSpPr/>
          <p:nvPr/>
        </p:nvSpPr>
        <p:spPr>
          <a:xfrm>
            <a:off x="2514600" y="695592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22"/>
          <p:cNvSpPr/>
          <p:nvPr/>
        </p:nvSpPr>
        <p:spPr>
          <a:xfrm>
            <a:off x="6358320" y="487980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3"/>
          <p:cNvSpPr/>
          <p:nvPr/>
        </p:nvSpPr>
        <p:spPr>
          <a:xfrm>
            <a:off x="13170240" y="557712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24"/>
          <p:cNvSpPr/>
          <p:nvPr/>
        </p:nvSpPr>
        <p:spPr>
          <a:xfrm flipV="1">
            <a:off x="13246560" y="5031720"/>
            <a:ext cx="24840" cy="49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25"/>
          <p:cNvSpPr/>
          <p:nvPr/>
        </p:nvSpPr>
        <p:spPr>
          <a:xfrm>
            <a:off x="13246560" y="10033560"/>
            <a:ext cx="752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26"/>
          <p:cNvSpPr/>
          <p:nvPr/>
        </p:nvSpPr>
        <p:spPr>
          <a:xfrm>
            <a:off x="14525640" y="689904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7"/>
          <p:cNvSpPr/>
          <p:nvPr/>
        </p:nvSpPr>
        <p:spPr>
          <a:xfrm>
            <a:off x="13868280" y="633456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28"/>
          <p:cNvSpPr/>
          <p:nvPr/>
        </p:nvSpPr>
        <p:spPr>
          <a:xfrm>
            <a:off x="15539400" y="694512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29"/>
          <p:cNvSpPr/>
          <p:nvPr/>
        </p:nvSpPr>
        <p:spPr>
          <a:xfrm>
            <a:off x="14335200" y="796608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30"/>
          <p:cNvSpPr/>
          <p:nvPr/>
        </p:nvSpPr>
        <p:spPr>
          <a:xfrm>
            <a:off x="15663240" y="927504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31"/>
          <p:cNvSpPr/>
          <p:nvPr/>
        </p:nvSpPr>
        <p:spPr>
          <a:xfrm>
            <a:off x="19093320" y="869652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32"/>
          <p:cNvSpPr/>
          <p:nvPr/>
        </p:nvSpPr>
        <p:spPr>
          <a:xfrm>
            <a:off x="16200360" y="576036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33"/>
          <p:cNvSpPr/>
          <p:nvPr/>
        </p:nvSpPr>
        <p:spPr>
          <a:xfrm>
            <a:off x="17931600" y="74718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34"/>
          <p:cNvSpPr/>
          <p:nvPr/>
        </p:nvSpPr>
        <p:spPr>
          <a:xfrm>
            <a:off x="17550720" y="871956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35"/>
          <p:cNvSpPr/>
          <p:nvPr/>
        </p:nvSpPr>
        <p:spPr>
          <a:xfrm>
            <a:off x="19713960" y="634392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36"/>
          <p:cNvSpPr/>
          <p:nvPr/>
        </p:nvSpPr>
        <p:spPr>
          <a:xfrm>
            <a:off x="19029600" y="75564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37"/>
          <p:cNvSpPr/>
          <p:nvPr/>
        </p:nvSpPr>
        <p:spPr>
          <a:xfrm>
            <a:off x="20645640" y="695592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38"/>
          <p:cNvSpPr/>
          <p:nvPr/>
        </p:nvSpPr>
        <p:spPr>
          <a:xfrm>
            <a:off x="15515280" y="535716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39"/>
          <p:cNvSpPr/>
          <p:nvPr/>
        </p:nvSpPr>
        <p:spPr>
          <a:xfrm>
            <a:off x="17336880" y="64836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40"/>
          <p:cNvSpPr/>
          <p:nvPr/>
        </p:nvSpPr>
        <p:spPr>
          <a:xfrm>
            <a:off x="13487400" y="695592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41"/>
          <p:cNvSpPr/>
          <p:nvPr/>
        </p:nvSpPr>
        <p:spPr>
          <a:xfrm>
            <a:off x="17331120" y="487980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Line 42"/>
          <p:cNvSpPr/>
          <p:nvPr/>
        </p:nvSpPr>
        <p:spPr>
          <a:xfrm>
            <a:off x="14906520" y="5234040"/>
            <a:ext cx="3024720" cy="4418280"/>
          </a:xfrm>
          <a:prstGeom prst="line">
            <a:avLst/>
          </a:prstGeom>
          <a:ln cap="rnd"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Line 43"/>
          <p:cNvSpPr/>
          <p:nvPr/>
        </p:nvSpPr>
        <p:spPr>
          <a:xfrm>
            <a:off x="3865320" y="5196960"/>
            <a:ext cx="3025080" cy="4418280"/>
          </a:xfrm>
          <a:prstGeom prst="line">
            <a:avLst/>
          </a:prstGeom>
          <a:ln cap="rnd"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44"/>
          <p:cNvSpPr/>
          <p:nvPr/>
        </p:nvSpPr>
        <p:spPr>
          <a:xfrm>
            <a:off x="10815120" y="6674040"/>
            <a:ext cx="1828080" cy="1481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13172040" y="561420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2"/>
          <p:cNvSpPr/>
          <p:nvPr/>
        </p:nvSpPr>
        <p:spPr>
          <a:xfrm flipV="1">
            <a:off x="13248360" y="5068800"/>
            <a:ext cx="24840" cy="49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3"/>
          <p:cNvSpPr/>
          <p:nvPr/>
        </p:nvSpPr>
        <p:spPr>
          <a:xfrm>
            <a:off x="13248360" y="10070640"/>
            <a:ext cx="752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4"/>
          <p:cNvSpPr/>
          <p:nvPr/>
        </p:nvSpPr>
        <p:spPr>
          <a:xfrm>
            <a:off x="14527440" y="693612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5"/>
          <p:cNvSpPr/>
          <p:nvPr/>
        </p:nvSpPr>
        <p:spPr>
          <a:xfrm>
            <a:off x="13870080" y="637164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6"/>
          <p:cNvSpPr/>
          <p:nvPr/>
        </p:nvSpPr>
        <p:spPr>
          <a:xfrm>
            <a:off x="15541200" y="698220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7"/>
          <p:cNvSpPr/>
          <p:nvPr/>
        </p:nvSpPr>
        <p:spPr>
          <a:xfrm>
            <a:off x="14337000" y="800316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8"/>
          <p:cNvSpPr/>
          <p:nvPr/>
        </p:nvSpPr>
        <p:spPr>
          <a:xfrm>
            <a:off x="15665040" y="931212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9"/>
          <p:cNvSpPr/>
          <p:nvPr/>
        </p:nvSpPr>
        <p:spPr>
          <a:xfrm>
            <a:off x="19095120" y="87336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0"/>
          <p:cNvSpPr/>
          <p:nvPr/>
        </p:nvSpPr>
        <p:spPr>
          <a:xfrm>
            <a:off x="16197120" y="578196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1"/>
          <p:cNvSpPr/>
          <p:nvPr/>
        </p:nvSpPr>
        <p:spPr>
          <a:xfrm>
            <a:off x="17933400" y="750888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2"/>
          <p:cNvSpPr/>
          <p:nvPr/>
        </p:nvSpPr>
        <p:spPr>
          <a:xfrm>
            <a:off x="17552520" y="875664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3"/>
          <p:cNvSpPr/>
          <p:nvPr/>
        </p:nvSpPr>
        <p:spPr>
          <a:xfrm>
            <a:off x="19706760" y="63720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4"/>
          <p:cNvSpPr/>
          <p:nvPr/>
        </p:nvSpPr>
        <p:spPr>
          <a:xfrm>
            <a:off x="19031400" y="759348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5"/>
          <p:cNvSpPr/>
          <p:nvPr/>
        </p:nvSpPr>
        <p:spPr>
          <a:xfrm>
            <a:off x="20638440" y="698364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6"/>
          <p:cNvSpPr/>
          <p:nvPr/>
        </p:nvSpPr>
        <p:spPr>
          <a:xfrm>
            <a:off x="15517080" y="539424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7"/>
          <p:cNvSpPr/>
          <p:nvPr/>
        </p:nvSpPr>
        <p:spPr>
          <a:xfrm>
            <a:off x="17338680" y="652068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8"/>
          <p:cNvSpPr/>
          <p:nvPr/>
        </p:nvSpPr>
        <p:spPr>
          <a:xfrm>
            <a:off x="14541480" y="753552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9"/>
          <p:cNvSpPr/>
          <p:nvPr/>
        </p:nvSpPr>
        <p:spPr>
          <a:xfrm>
            <a:off x="18147240" y="696672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20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21"/>
          <p:cNvSpPr/>
          <p:nvPr/>
        </p:nvSpPr>
        <p:spPr>
          <a:xfrm>
            <a:off x="1994400" y="27036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22"/>
          <p:cNvSpPr/>
          <p:nvPr/>
        </p:nvSpPr>
        <p:spPr>
          <a:xfrm>
            <a:off x="1994400" y="1584720"/>
            <a:ext cx="20036520" cy="192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cluster, calcule o novo centroide a partir dos pontos atribuídos anteriormente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23"/>
          <p:cNvSpPr/>
          <p:nvPr/>
        </p:nvSpPr>
        <p:spPr>
          <a:xfrm>
            <a:off x="10815120" y="6674040"/>
            <a:ext cx="1828080" cy="1481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24"/>
          <p:cNvSpPr/>
          <p:nvPr/>
        </p:nvSpPr>
        <p:spPr>
          <a:xfrm>
            <a:off x="2197440" y="559908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25"/>
          <p:cNvSpPr/>
          <p:nvPr/>
        </p:nvSpPr>
        <p:spPr>
          <a:xfrm flipV="1">
            <a:off x="2273760" y="5053320"/>
            <a:ext cx="24840" cy="49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26"/>
          <p:cNvSpPr/>
          <p:nvPr/>
        </p:nvSpPr>
        <p:spPr>
          <a:xfrm>
            <a:off x="2273760" y="10055160"/>
            <a:ext cx="752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27"/>
          <p:cNvSpPr/>
          <p:nvPr/>
        </p:nvSpPr>
        <p:spPr>
          <a:xfrm>
            <a:off x="3552840" y="692100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28"/>
          <p:cNvSpPr/>
          <p:nvPr/>
        </p:nvSpPr>
        <p:spPr>
          <a:xfrm>
            <a:off x="2895480" y="635616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29"/>
          <p:cNvSpPr/>
          <p:nvPr/>
        </p:nvSpPr>
        <p:spPr>
          <a:xfrm>
            <a:off x="4566600" y="696672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30"/>
          <p:cNvSpPr/>
          <p:nvPr/>
        </p:nvSpPr>
        <p:spPr>
          <a:xfrm>
            <a:off x="3362400" y="798768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31"/>
          <p:cNvSpPr/>
          <p:nvPr/>
        </p:nvSpPr>
        <p:spPr>
          <a:xfrm>
            <a:off x="4690440" y="929664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32"/>
          <p:cNvSpPr/>
          <p:nvPr/>
        </p:nvSpPr>
        <p:spPr>
          <a:xfrm>
            <a:off x="8120520" y="871812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33"/>
          <p:cNvSpPr/>
          <p:nvPr/>
        </p:nvSpPr>
        <p:spPr>
          <a:xfrm>
            <a:off x="5195520" y="578196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34"/>
          <p:cNvSpPr/>
          <p:nvPr/>
        </p:nvSpPr>
        <p:spPr>
          <a:xfrm>
            <a:off x="6958800" y="749376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35"/>
          <p:cNvSpPr/>
          <p:nvPr/>
        </p:nvSpPr>
        <p:spPr>
          <a:xfrm>
            <a:off x="6577920" y="874152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36"/>
          <p:cNvSpPr/>
          <p:nvPr/>
        </p:nvSpPr>
        <p:spPr>
          <a:xfrm>
            <a:off x="8625960" y="636876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37"/>
          <p:cNvSpPr/>
          <p:nvPr/>
        </p:nvSpPr>
        <p:spPr>
          <a:xfrm>
            <a:off x="8056800" y="75780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38"/>
          <p:cNvSpPr/>
          <p:nvPr/>
        </p:nvSpPr>
        <p:spPr>
          <a:xfrm>
            <a:off x="9557640" y="69804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39"/>
          <p:cNvSpPr/>
          <p:nvPr/>
        </p:nvSpPr>
        <p:spPr>
          <a:xfrm>
            <a:off x="4542480" y="537912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40"/>
          <p:cNvSpPr/>
          <p:nvPr/>
        </p:nvSpPr>
        <p:spPr>
          <a:xfrm>
            <a:off x="6364080" y="65052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41"/>
          <p:cNvSpPr/>
          <p:nvPr/>
        </p:nvSpPr>
        <p:spPr>
          <a:xfrm>
            <a:off x="2514600" y="697752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42"/>
          <p:cNvSpPr/>
          <p:nvPr/>
        </p:nvSpPr>
        <p:spPr>
          <a:xfrm>
            <a:off x="6358320" y="490140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43"/>
          <p:cNvSpPr/>
          <p:nvPr/>
        </p:nvSpPr>
        <p:spPr>
          <a:xfrm>
            <a:off x="2938320" y="7358400"/>
            <a:ext cx="627840" cy="39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44"/>
          <p:cNvSpPr/>
          <p:nvPr/>
        </p:nvSpPr>
        <p:spPr>
          <a:xfrm>
            <a:off x="3566880" y="752004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45"/>
          <p:cNvSpPr/>
          <p:nvPr/>
        </p:nvSpPr>
        <p:spPr>
          <a:xfrm>
            <a:off x="6658560" y="5379120"/>
            <a:ext cx="368640" cy="154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46"/>
          <p:cNvSpPr/>
          <p:nvPr/>
        </p:nvSpPr>
        <p:spPr>
          <a:xfrm>
            <a:off x="6862320" y="681120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13172040" y="561420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2"/>
          <p:cNvSpPr/>
          <p:nvPr/>
        </p:nvSpPr>
        <p:spPr>
          <a:xfrm flipV="1">
            <a:off x="13248360" y="5068800"/>
            <a:ext cx="24840" cy="49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3"/>
          <p:cNvSpPr/>
          <p:nvPr/>
        </p:nvSpPr>
        <p:spPr>
          <a:xfrm>
            <a:off x="13248360" y="10070640"/>
            <a:ext cx="752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4"/>
          <p:cNvSpPr/>
          <p:nvPr/>
        </p:nvSpPr>
        <p:spPr>
          <a:xfrm>
            <a:off x="14527440" y="693612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5"/>
          <p:cNvSpPr/>
          <p:nvPr/>
        </p:nvSpPr>
        <p:spPr>
          <a:xfrm>
            <a:off x="13870080" y="637164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6"/>
          <p:cNvSpPr/>
          <p:nvPr/>
        </p:nvSpPr>
        <p:spPr>
          <a:xfrm>
            <a:off x="15541200" y="698220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7"/>
          <p:cNvSpPr/>
          <p:nvPr/>
        </p:nvSpPr>
        <p:spPr>
          <a:xfrm>
            <a:off x="14337000" y="800316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8"/>
          <p:cNvSpPr/>
          <p:nvPr/>
        </p:nvSpPr>
        <p:spPr>
          <a:xfrm>
            <a:off x="15665040" y="931212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9"/>
          <p:cNvSpPr/>
          <p:nvPr/>
        </p:nvSpPr>
        <p:spPr>
          <a:xfrm>
            <a:off x="19095120" y="87336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10"/>
          <p:cNvSpPr/>
          <p:nvPr/>
        </p:nvSpPr>
        <p:spPr>
          <a:xfrm>
            <a:off x="16197120" y="578196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11"/>
          <p:cNvSpPr/>
          <p:nvPr/>
        </p:nvSpPr>
        <p:spPr>
          <a:xfrm>
            <a:off x="17933400" y="750888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12"/>
          <p:cNvSpPr/>
          <p:nvPr/>
        </p:nvSpPr>
        <p:spPr>
          <a:xfrm>
            <a:off x="17552520" y="875664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13"/>
          <p:cNvSpPr/>
          <p:nvPr/>
        </p:nvSpPr>
        <p:spPr>
          <a:xfrm>
            <a:off x="19706760" y="63720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14"/>
          <p:cNvSpPr/>
          <p:nvPr/>
        </p:nvSpPr>
        <p:spPr>
          <a:xfrm>
            <a:off x="19031400" y="759348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15"/>
          <p:cNvSpPr/>
          <p:nvPr/>
        </p:nvSpPr>
        <p:spPr>
          <a:xfrm>
            <a:off x="20638440" y="698364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16"/>
          <p:cNvSpPr/>
          <p:nvPr/>
        </p:nvSpPr>
        <p:spPr>
          <a:xfrm>
            <a:off x="15517080" y="539424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17"/>
          <p:cNvSpPr/>
          <p:nvPr/>
        </p:nvSpPr>
        <p:spPr>
          <a:xfrm>
            <a:off x="17338680" y="652068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18"/>
          <p:cNvSpPr/>
          <p:nvPr/>
        </p:nvSpPr>
        <p:spPr>
          <a:xfrm>
            <a:off x="14541480" y="753552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19"/>
          <p:cNvSpPr/>
          <p:nvPr/>
        </p:nvSpPr>
        <p:spPr>
          <a:xfrm>
            <a:off x="18147240" y="696672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20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21"/>
          <p:cNvSpPr/>
          <p:nvPr/>
        </p:nvSpPr>
        <p:spPr>
          <a:xfrm>
            <a:off x="1994400" y="27036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22"/>
          <p:cNvSpPr/>
          <p:nvPr/>
        </p:nvSpPr>
        <p:spPr>
          <a:xfrm>
            <a:off x="1994400" y="1584720"/>
            <a:ext cx="20036520" cy="192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ponto, encontre o centroide mais próximo e atribua aquele cluster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23"/>
          <p:cNvSpPr/>
          <p:nvPr/>
        </p:nvSpPr>
        <p:spPr>
          <a:xfrm>
            <a:off x="10815120" y="6674040"/>
            <a:ext cx="1828080" cy="1481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24"/>
          <p:cNvSpPr/>
          <p:nvPr/>
        </p:nvSpPr>
        <p:spPr>
          <a:xfrm>
            <a:off x="2197440" y="559908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25"/>
          <p:cNvSpPr/>
          <p:nvPr/>
        </p:nvSpPr>
        <p:spPr>
          <a:xfrm flipV="1">
            <a:off x="2273760" y="5053320"/>
            <a:ext cx="24840" cy="49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26"/>
          <p:cNvSpPr/>
          <p:nvPr/>
        </p:nvSpPr>
        <p:spPr>
          <a:xfrm>
            <a:off x="2273760" y="10055160"/>
            <a:ext cx="752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27"/>
          <p:cNvSpPr/>
          <p:nvPr/>
        </p:nvSpPr>
        <p:spPr>
          <a:xfrm>
            <a:off x="3552840" y="692100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28"/>
          <p:cNvSpPr/>
          <p:nvPr/>
        </p:nvSpPr>
        <p:spPr>
          <a:xfrm>
            <a:off x="2895480" y="635616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29"/>
          <p:cNvSpPr/>
          <p:nvPr/>
        </p:nvSpPr>
        <p:spPr>
          <a:xfrm>
            <a:off x="4566600" y="696672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30"/>
          <p:cNvSpPr/>
          <p:nvPr/>
        </p:nvSpPr>
        <p:spPr>
          <a:xfrm>
            <a:off x="3362400" y="798768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31"/>
          <p:cNvSpPr/>
          <p:nvPr/>
        </p:nvSpPr>
        <p:spPr>
          <a:xfrm>
            <a:off x="4690440" y="929664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32"/>
          <p:cNvSpPr/>
          <p:nvPr/>
        </p:nvSpPr>
        <p:spPr>
          <a:xfrm>
            <a:off x="8120520" y="871812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33"/>
          <p:cNvSpPr/>
          <p:nvPr/>
        </p:nvSpPr>
        <p:spPr>
          <a:xfrm>
            <a:off x="5195520" y="578196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34"/>
          <p:cNvSpPr/>
          <p:nvPr/>
        </p:nvSpPr>
        <p:spPr>
          <a:xfrm>
            <a:off x="6958800" y="749376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35"/>
          <p:cNvSpPr/>
          <p:nvPr/>
        </p:nvSpPr>
        <p:spPr>
          <a:xfrm>
            <a:off x="6577920" y="874152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36"/>
          <p:cNvSpPr/>
          <p:nvPr/>
        </p:nvSpPr>
        <p:spPr>
          <a:xfrm>
            <a:off x="8625960" y="636876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37"/>
          <p:cNvSpPr/>
          <p:nvPr/>
        </p:nvSpPr>
        <p:spPr>
          <a:xfrm>
            <a:off x="8056800" y="75780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38"/>
          <p:cNvSpPr/>
          <p:nvPr/>
        </p:nvSpPr>
        <p:spPr>
          <a:xfrm>
            <a:off x="9557640" y="69804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39"/>
          <p:cNvSpPr/>
          <p:nvPr/>
        </p:nvSpPr>
        <p:spPr>
          <a:xfrm>
            <a:off x="4542480" y="537912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40"/>
          <p:cNvSpPr/>
          <p:nvPr/>
        </p:nvSpPr>
        <p:spPr>
          <a:xfrm>
            <a:off x="6364080" y="65052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41"/>
          <p:cNvSpPr/>
          <p:nvPr/>
        </p:nvSpPr>
        <p:spPr>
          <a:xfrm>
            <a:off x="3566880" y="752004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42"/>
          <p:cNvSpPr/>
          <p:nvPr/>
        </p:nvSpPr>
        <p:spPr>
          <a:xfrm>
            <a:off x="6862320" y="681120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Line 43"/>
          <p:cNvSpPr/>
          <p:nvPr/>
        </p:nvSpPr>
        <p:spPr>
          <a:xfrm>
            <a:off x="16398000" y="4816080"/>
            <a:ext cx="720720" cy="4876560"/>
          </a:xfrm>
          <a:prstGeom prst="line">
            <a:avLst/>
          </a:prstGeom>
          <a:ln cap="rnd"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Line 44"/>
          <p:cNvSpPr/>
          <p:nvPr/>
        </p:nvSpPr>
        <p:spPr>
          <a:xfrm>
            <a:off x="5462640" y="4908960"/>
            <a:ext cx="720720" cy="4876920"/>
          </a:xfrm>
          <a:prstGeom prst="line">
            <a:avLst/>
          </a:prstGeom>
          <a:ln cap="rnd"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13172040" y="561420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2"/>
          <p:cNvSpPr/>
          <p:nvPr/>
        </p:nvSpPr>
        <p:spPr>
          <a:xfrm flipV="1">
            <a:off x="13248360" y="5068800"/>
            <a:ext cx="24840" cy="49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3"/>
          <p:cNvSpPr/>
          <p:nvPr/>
        </p:nvSpPr>
        <p:spPr>
          <a:xfrm>
            <a:off x="13248360" y="10070640"/>
            <a:ext cx="752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4"/>
          <p:cNvSpPr/>
          <p:nvPr/>
        </p:nvSpPr>
        <p:spPr>
          <a:xfrm>
            <a:off x="14527440" y="693612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5"/>
          <p:cNvSpPr/>
          <p:nvPr/>
        </p:nvSpPr>
        <p:spPr>
          <a:xfrm>
            <a:off x="13870080" y="637164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6"/>
          <p:cNvSpPr/>
          <p:nvPr/>
        </p:nvSpPr>
        <p:spPr>
          <a:xfrm>
            <a:off x="15541200" y="698220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7"/>
          <p:cNvSpPr/>
          <p:nvPr/>
        </p:nvSpPr>
        <p:spPr>
          <a:xfrm>
            <a:off x="14337000" y="800316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8"/>
          <p:cNvSpPr/>
          <p:nvPr/>
        </p:nvSpPr>
        <p:spPr>
          <a:xfrm>
            <a:off x="15665040" y="931212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9"/>
          <p:cNvSpPr/>
          <p:nvPr/>
        </p:nvSpPr>
        <p:spPr>
          <a:xfrm>
            <a:off x="19095120" y="87336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10"/>
          <p:cNvSpPr/>
          <p:nvPr/>
        </p:nvSpPr>
        <p:spPr>
          <a:xfrm>
            <a:off x="16197120" y="578196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11"/>
          <p:cNvSpPr/>
          <p:nvPr/>
        </p:nvSpPr>
        <p:spPr>
          <a:xfrm>
            <a:off x="17933400" y="750888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12"/>
          <p:cNvSpPr/>
          <p:nvPr/>
        </p:nvSpPr>
        <p:spPr>
          <a:xfrm>
            <a:off x="17552520" y="875664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13"/>
          <p:cNvSpPr/>
          <p:nvPr/>
        </p:nvSpPr>
        <p:spPr>
          <a:xfrm>
            <a:off x="19706760" y="63720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14"/>
          <p:cNvSpPr/>
          <p:nvPr/>
        </p:nvSpPr>
        <p:spPr>
          <a:xfrm>
            <a:off x="19031400" y="759348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15"/>
          <p:cNvSpPr/>
          <p:nvPr/>
        </p:nvSpPr>
        <p:spPr>
          <a:xfrm>
            <a:off x="20638440" y="698364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16"/>
          <p:cNvSpPr/>
          <p:nvPr/>
        </p:nvSpPr>
        <p:spPr>
          <a:xfrm>
            <a:off x="15517080" y="539424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17"/>
          <p:cNvSpPr/>
          <p:nvPr/>
        </p:nvSpPr>
        <p:spPr>
          <a:xfrm>
            <a:off x="17338680" y="652068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18"/>
          <p:cNvSpPr/>
          <p:nvPr/>
        </p:nvSpPr>
        <p:spPr>
          <a:xfrm>
            <a:off x="15024600" y="639324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19"/>
          <p:cNvSpPr/>
          <p:nvPr/>
        </p:nvSpPr>
        <p:spPr>
          <a:xfrm>
            <a:off x="18603000" y="768420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20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21"/>
          <p:cNvSpPr/>
          <p:nvPr/>
        </p:nvSpPr>
        <p:spPr>
          <a:xfrm>
            <a:off x="1994400" y="27036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22"/>
          <p:cNvSpPr/>
          <p:nvPr/>
        </p:nvSpPr>
        <p:spPr>
          <a:xfrm>
            <a:off x="1994400" y="1584720"/>
            <a:ext cx="20036520" cy="192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cluster, calcule o novo centroide a partir dos pontos atribuídos anteriormente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23"/>
          <p:cNvSpPr/>
          <p:nvPr/>
        </p:nvSpPr>
        <p:spPr>
          <a:xfrm>
            <a:off x="10815120" y="6674040"/>
            <a:ext cx="1828080" cy="1481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24"/>
          <p:cNvSpPr/>
          <p:nvPr/>
        </p:nvSpPr>
        <p:spPr>
          <a:xfrm>
            <a:off x="2197440" y="559908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25"/>
          <p:cNvSpPr/>
          <p:nvPr/>
        </p:nvSpPr>
        <p:spPr>
          <a:xfrm flipV="1">
            <a:off x="2273760" y="5053320"/>
            <a:ext cx="24840" cy="49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26"/>
          <p:cNvSpPr/>
          <p:nvPr/>
        </p:nvSpPr>
        <p:spPr>
          <a:xfrm>
            <a:off x="2273760" y="10055160"/>
            <a:ext cx="752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27"/>
          <p:cNvSpPr/>
          <p:nvPr/>
        </p:nvSpPr>
        <p:spPr>
          <a:xfrm>
            <a:off x="3552840" y="692100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28"/>
          <p:cNvSpPr/>
          <p:nvPr/>
        </p:nvSpPr>
        <p:spPr>
          <a:xfrm>
            <a:off x="2895480" y="635616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29"/>
          <p:cNvSpPr/>
          <p:nvPr/>
        </p:nvSpPr>
        <p:spPr>
          <a:xfrm>
            <a:off x="4566600" y="696672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30"/>
          <p:cNvSpPr/>
          <p:nvPr/>
        </p:nvSpPr>
        <p:spPr>
          <a:xfrm>
            <a:off x="3362400" y="798768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31"/>
          <p:cNvSpPr/>
          <p:nvPr/>
        </p:nvSpPr>
        <p:spPr>
          <a:xfrm>
            <a:off x="4690440" y="929664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32"/>
          <p:cNvSpPr/>
          <p:nvPr/>
        </p:nvSpPr>
        <p:spPr>
          <a:xfrm>
            <a:off x="8120520" y="871812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33"/>
          <p:cNvSpPr/>
          <p:nvPr/>
        </p:nvSpPr>
        <p:spPr>
          <a:xfrm>
            <a:off x="5195520" y="578196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34"/>
          <p:cNvSpPr/>
          <p:nvPr/>
        </p:nvSpPr>
        <p:spPr>
          <a:xfrm>
            <a:off x="6958800" y="749376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35"/>
          <p:cNvSpPr/>
          <p:nvPr/>
        </p:nvSpPr>
        <p:spPr>
          <a:xfrm>
            <a:off x="6577920" y="874152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36"/>
          <p:cNvSpPr/>
          <p:nvPr/>
        </p:nvSpPr>
        <p:spPr>
          <a:xfrm>
            <a:off x="8625960" y="636876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37"/>
          <p:cNvSpPr/>
          <p:nvPr/>
        </p:nvSpPr>
        <p:spPr>
          <a:xfrm>
            <a:off x="8056800" y="75780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38"/>
          <p:cNvSpPr/>
          <p:nvPr/>
        </p:nvSpPr>
        <p:spPr>
          <a:xfrm>
            <a:off x="9557640" y="69804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39"/>
          <p:cNvSpPr/>
          <p:nvPr/>
        </p:nvSpPr>
        <p:spPr>
          <a:xfrm>
            <a:off x="4542480" y="537912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40"/>
          <p:cNvSpPr/>
          <p:nvPr/>
        </p:nvSpPr>
        <p:spPr>
          <a:xfrm>
            <a:off x="6364080" y="65052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41"/>
          <p:cNvSpPr/>
          <p:nvPr/>
        </p:nvSpPr>
        <p:spPr>
          <a:xfrm>
            <a:off x="3566880" y="752004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42"/>
          <p:cNvSpPr/>
          <p:nvPr/>
        </p:nvSpPr>
        <p:spPr>
          <a:xfrm>
            <a:off x="6862320" y="681120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43"/>
          <p:cNvSpPr/>
          <p:nvPr/>
        </p:nvSpPr>
        <p:spPr>
          <a:xfrm flipV="1">
            <a:off x="4036320" y="7046280"/>
            <a:ext cx="194760" cy="63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44"/>
          <p:cNvSpPr/>
          <p:nvPr/>
        </p:nvSpPr>
        <p:spPr>
          <a:xfrm>
            <a:off x="4088520" y="636624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45"/>
          <p:cNvSpPr/>
          <p:nvPr/>
        </p:nvSpPr>
        <p:spPr>
          <a:xfrm>
            <a:off x="7260120" y="7203960"/>
            <a:ext cx="626040" cy="69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46"/>
          <p:cNvSpPr/>
          <p:nvPr/>
        </p:nvSpPr>
        <p:spPr>
          <a:xfrm>
            <a:off x="7641000" y="762768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13172040" y="561420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2"/>
          <p:cNvSpPr/>
          <p:nvPr/>
        </p:nvSpPr>
        <p:spPr>
          <a:xfrm flipV="1">
            <a:off x="13248360" y="5068800"/>
            <a:ext cx="24840" cy="49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3"/>
          <p:cNvSpPr/>
          <p:nvPr/>
        </p:nvSpPr>
        <p:spPr>
          <a:xfrm>
            <a:off x="13248360" y="10070640"/>
            <a:ext cx="752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4"/>
          <p:cNvSpPr/>
          <p:nvPr/>
        </p:nvSpPr>
        <p:spPr>
          <a:xfrm>
            <a:off x="14527440" y="693612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5"/>
          <p:cNvSpPr/>
          <p:nvPr/>
        </p:nvSpPr>
        <p:spPr>
          <a:xfrm>
            <a:off x="13870080" y="637164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6"/>
          <p:cNvSpPr/>
          <p:nvPr/>
        </p:nvSpPr>
        <p:spPr>
          <a:xfrm>
            <a:off x="15541200" y="698220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7"/>
          <p:cNvSpPr/>
          <p:nvPr/>
        </p:nvSpPr>
        <p:spPr>
          <a:xfrm>
            <a:off x="14337000" y="800316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8"/>
          <p:cNvSpPr/>
          <p:nvPr/>
        </p:nvSpPr>
        <p:spPr>
          <a:xfrm>
            <a:off x="15665040" y="931212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9"/>
          <p:cNvSpPr/>
          <p:nvPr/>
        </p:nvSpPr>
        <p:spPr>
          <a:xfrm>
            <a:off x="19095120" y="87336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10"/>
          <p:cNvSpPr/>
          <p:nvPr/>
        </p:nvSpPr>
        <p:spPr>
          <a:xfrm>
            <a:off x="16197120" y="578196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11"/>
          <p:cNvSpPr/>
          <p:nvPr/>
        </p:nvSpPr>
        <p:spPr>
          <a:xfrm>
            <a:off x="17933400" y="750888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12"/>
          <p:cNvSpPr/>
          <p:nvPr/>
        </p:nvSpPr>
        <p:spPr>
          <a:xfrm>
            <a:off x="17552520" y="875664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13"/>
          <p:cNvSpPr/>
          <p:nvPr/>
        </p:nvSpPr>
        <p:spPr>
          <a:xfrm>
            <a:off x="19706760" y="63720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14"/>
          <p:cNvSpPr/>
          <p:nvPr/>
        </p:nvSpPr>
        <p:spPr>
          <a:xfrm>
            <a:off x="19031400" y="759348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15"/>
          <p:cNvSpPr/>
          <p:nvPr/>
        </p:nvSpPr>
        <p:spPr>
          <a:xfrm>
            <a:off x="20638440" y="698364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16"/>
          <p:cNvSpPr/>
          <p:nvPr/>
        </p:nvSpPr>
        <p:spPr>
          <a:xfrm>
            <a:off x="15517080" y="539424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17"/>
          <p:cNvSpPr/>
          <p:nvPr/>
        </p:nvSpPr>
        <p:spPr>
          <a:xfrm>
            <a:off x="17338680" y="652068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18"/>
          <p:cNvSpPr/>
          <p:nvPr/>
        </p:nvSpPr>
        <p:spPr>
          <a:xfrm>
            <a:off x="15024600" y="639324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19"/>
          <p:cNvSpPr/>
          <p:nvPr/>
        </p:nvSpPr>
        <p:spPr>
          <a:xfrm>
            <a:off x="18603000" y="768420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20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21"/>
          <p:cNvSpPr/>
          <p:nvPr/>
        </p:nvSpPr>
        <p:spPr>
          <a:xfrm>
            <a:off x="1994400" y="27036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CustomShape 22"/>
          <p:cNvSpPr/>
          <p:nvPr/>
        </p:nvSpPr>
        <p:spPr>
          <a:xfrm>
            <a:off x="1994400" y="1584720"/>
            <a:ext cx="20036520" cy="192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ponto, encontre o centroide mais próximo e atribua aquele cluster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CustomShape 23"/>
          <p:cNvSpPr/>
          <p:nvPr/>
        </p:nvSpPr>
        <p:spPr>
          <a:xfrm>
            <a:off x="10815120" y="6674040"/>
            <a:ext cx="1828080" cy="1481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24"/>
          <p:cNvSpPr/>
          <p:nvPr/>
        </p:nvSpPr>
        <p:spPr>
          <a:xfrm>
            <a:off x="2197440" y="559908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25"/>
          <p:cNvSpPr/>
          <p:nvPr/>
        </p:nvSpPr>
        <p:spPr>
          <a:xfrm flipV="1">
            <a:off x="2273760" y="5053320"/>
            <a:ext cx="24840" cy="49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26"/>
          <p:cNvSpPr/>
          <p:nvPr/>
        </p:nvSpPr>
        <p:spPr>
          <a:xfrm>
            <a:off x="2273760" y="10055160"/>
            <a:ext cx="752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27"/>
          <p:cNvSpPr/>
          <p:nvPr/>
        </p:nvSpPr>
        <p:spPr>
          <a:xfrm>
            <a:off x="3552840" y="692100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28"/>
          <p:cNvSpPr/>
          <p:nvPr/>
        </p:nvSpPr>
        <p:spPr>
          <a:xfrm>
            <a:off x="2895480" y="635616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29"/>
          <p:cNvSpPr/>
          <p:nvPr/>
        </p:nvSpPr>
        <p:spPr>
          <a:xfrm>
            <a:off x="4566600" y="696672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30"/>
          <p:cNvSpPr/>
          <p:nvPr/>
        </p:nvSpPr>
        <p:spPr>
          <a:xfrm>
            <a:off x="3362400" y="798768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31"/>
          <p:cNvSpPr/>
          <p:nvPr/>
        </p:nvSpPr>
        <p:spPr>
          <a:xfrm>
            <a:off x="4690440" y="929664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32"/>
          <p:cNvSpPr/>
          <p:nvPr/>
        </p:nvSpPr>
        <p:spPr>
          <a:xfrm>
            <a:off x="8120520" y="871812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33"/>
          <p:cNvSpPr/>
          <p:nvPr/>
        </p:nvSpPr>
        <p:spPr>
          <a:xfrm>
            <a:off x="5195520" y="578196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34"/>
          <p:cNvSpPr/>
          <p:nvPr/>
        </p:nvSpPr>
        <p:spPr>
          <a:xfrm>
            <a:off x="6958800" y="749376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35"/>
          <p:cNvSpPr/>
          <p:nvPr/>
        </p:nvSpPr>
        <p:spPr>
          <a:xfrm>
            <a:off x="6577920" y="874152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36"/>
          <p:cNvSpPr/>
          <p:nvPr/>
        </p:nvSpPr>
        <p:spPr>
          <a:xfrm>
            <a:off x="8625960" y="636876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37"/>
          <p:cNvSpPr/>
          <p:nvPr/>
        </p:nvSpPr>
        <p:spPr>
          <a:xfrm>
            <a:off x="8056800" y="75780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38"/>
          <p:cNvSpPr/>
          <p:nvPr/>
        </p:nvSpPr>
        <p:spPr>
          <a:xfrm>
            <a:off x="9557640" y="69804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39"/>
          <p:cNvSpPr/>
          <p:nvPr/>
        </p:nvSpPr>
        <p:spPr>
          <a:xfrm>
            <a:off x="4542480" y="537912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40"/>
          <p:cNvSpPr/>
          <p:nvPr/>
        </p:nvSpPr>
        <p:spPr>
          <a:xfrm>
            <a:off x="6364080" y="65052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Line 41"/>
          <p:cNvSpPr/>
          <p:nvPr/>
        </p:nvSpPr>
        <p:spPr>
          <a:xfrm flipH="1">
            <a:off x="15575400" y="5394240"/>
            <a:ext cx="3027600" cy="4333320"/>
          </a:xfrm>
          <a:prstGeom prst="line">
            <a:avLst/>
          </a:prstGeom>
          <a:ln cap="rnd"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42"/>
          <p:cNvSpPr/>
          <p:nvPr/>
        </p:nvSpPr>
        <p:spPr>
          <a:xfrm>
            <a:off x="4088520" y="636624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43"/>
          <p:cNvSpPr/>
          <p:nvPr/>
        </p:nvSpPr>
        <p:spPr>
          <a:xfrm>
            <a:off x="7641000" y="762768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Line 44"/>
          <p:cNvSpPr/>
          <p:nvPr/>
        </p:nvSpPr>
        <p:spPr>
          <a:xfrm flipH="1">
            <a:off x="4584600" y="5403600"/>
            <a:ext cx="3027600" cy="4333320"/>
          </a:xfrm>
          <a:prstGeom prst="line">
            <a:avLst/>
          </a:prstGeom>
          <a:ln cap="rnd"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13172040" y="561420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2"/>
          <p:cNvSpPr/>
          <p:nvPr/>
        </p:nvSpPr>
        <p:spPr>
          <a:xfrm flipV="1">
            <a:off x="13248360" y="5068800"/>
            <a:ext cx="24840" cy="49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3"/>
          <p:cNvSpPr/>
          <p:nvPr/>
        </p:nvSpPr>
        <p:spPr>
          <a:xfrm>
            <a:off x="13248360" y="10070640"/>
            <a:ext cx="752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4"/>
          <p:cNvSpPr/>
          <p:nvPr/>
        </p:nvSpPr>
        <p:spPr>
          <a:xfrm>
            <a:off x="14527440" y="693612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5"/>
          <p:cNvSpPr/>
          <p:nvPr/>
        </p:nvSpPr>
        <p:spPr>
          <a:xfrm>
            <a:off x="13870080" y="637164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6"/>
          <p:cNvSpPr/>
          <p:nvPr/>
        </p:nvSpPr>
        <p:spPr>
          <a:xfrm>
            <a:off x="15541200" y="698220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7"/>
          <p:cNvSpPr/>
          <p:nvPr/>
        </p:nvSpPr>
        <p:spPr>
          <a:xfrm>
            <a:off x="14337000" y="800316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8"/>
          <p:cNvSpPr/>
          <p:nvPr/>
        </p:nvSpPr>
        <p:spPr>
          <a:xfrm>
            <a:off x="15665040" y="931212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9"/>
          <p:cNvSpPr/>
          <p:nvPr/>
        </p:nvSpPr>
        <p:spPr>
          <a:xfrm>
            <a:off x="19095120" y="87336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10"/>
          <p:cNvSpPr/>
          <p:nvPr/>
        </p:nvSpPr>
        <p:spPr>
          <a:xfrm>
            <a:off x="16197120" y="578196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11"/>
          <p:cNvSpPr/>
          <p:nvPr/>
        </p:nvSpPr>
        <p:spPr>
          <a:xfrm>
            <a:off x="17933400" y="750888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12"/>
          <p:cNvSpPr/>
          <p:nvPr/>
        </p:nvSpPr>
        <p:spPr>
          <a:xfrm>
            <a:off x="17552520" y="875664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13"/>
          <p:cNvSpPr/>
          <p:nvPr/>
        </p:nvSpPr>
        <p:spPr>
          <a:xfrm>
            <a:off x="19706760" y="63720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14"/>
          <p:cNvSpPr/>
          <p:nvPr/>
        </p:nvSpPr>
        <p:spPr>
          <a:xfrm>
            <a:off x="19031400" y="759348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15"/>
          <p:cNvSpPr/>
          <p:nvPr/>
        </p:nvSpPr>
        <p:spPr>
          <a:xfrm>
            <a:off x="20638440" y="698364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16"/>
          <p:cNvSpPr/>
          <p:nvPr/>
        </p:nvSpPr>
        <p:spPr>
          <a:xfrm>
            <a:off x="15517080" y="539424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17"/>
          <p:cNvSpPr/>
          <p:nvPr/>
        </p:nvSpPr>
        <p:spPr>
          <a:xfrm>
            <a:off x="17338680" y="652068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8"/>
          <p:cNvSpPr/>
          <p:nvPr/>
        </p:nvSpPr>
        <p:spPr>
          <a:xfrm>
            <a:off x="15665040" y="636624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9"/>
          <p:cNvSpPr/>
          <p:nvPr/>
        </p:nvSpPr>
        <p:spPr>
          <a:xfrm>
            <a:off x="18061200" y="794808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20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21"/>
          <p:cNvSpPr/>
          <p:nvPr/>
        </p:nvSpPr>
        <p:spPr>
          <a:xfrm>
            <a:off x="1994400" y="27036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22"/>
          <p:cNvSpPr/>
          <p:nvPr/>
        </p:nvSpPr>
        <p:spPr>
          <a:xfrm>
            <a:off x="1994400" y="1584720"/>
            <a:ext cx="20036520" cy="192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cluster, calcule o novo centroide a partir dos pontos atribuídos anteriormente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23"/>
          <p:cNvSpPr/>
          <p:nvPr/>
        </p:nvSpPr>
        <p:spPr>
          <a:xfrm>
            <a:off x="10815120" y="6674040"/>
            <a:ext cx="1828080" cy="1481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24"/>
          <p:cNvSpPr/>
          <p:nvPr/>
        </p:nvSpPr>
        <p:spPr>
          <a:xfrm>
            <a:off x="2197440" y="559908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25"/>
          <p:cNvSpPr/>
          <p:nvPr/>
        </p:nvSpPr>
        <p:spPr>
          <a:xfrm flipV="1">
            <a:off x="2273760" y="5053320"/>
            <a:ext cx="24840" cy="49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26"/>
          <p:cNvSpPr/>
          <p:nvPr/>
        </p:nvSpPr>
        <p:spPr>
          <a:xfrm>
            <a:off x="2273760" y="10055160"/>
            <a:ext cx="752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27"/>
          <p:cNvSpPr/>
          <p:nvPr/>
        </p:nvSpPr>
        <p:spPr>
          <a:xfrm>
            <a:off x="3552840" y="692100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28"/>
          <p:cNvSpPr/>
          <p:nvPr/>
        </p:nvSpPr>
        <p:spPr>
          <a:xfrm>
            <a:off x="2895480" y="635616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29"/>
          <p:cNvSpPr/>
          <p:nvPr/>
        </p:nvSpPr>
        <p:spPr>
          <a:xfrm>
            <a:off x="4566600" y="696672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30"/>
          <p:cNvSpPr/>
          <p:nvPr/>
        </p:nvSpPr>
        <p:spPr>
          <a:xfrm>
            <a:off x="3362400" y="798768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31"/>
          <p:cNvSpPr/>
          <p:nvPr/>
        </p:nvSpPr>
        <p:spPr>
          <a:xfrm>
            <a:off x="4690440" y="929664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32"/>
          <p:cNvSpPr/>
          <p:nvPr/>
        </p:nvSpPr>
        <p:spPr>
          <a:xfrm>
            <a:off x="8120520" y="871812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33"/>
          <p:cNvSpPr/>
          <p:nvPr/>
        </p:nvSpPr>
        <p:spPr>
          <a:xfrm>
            <a:off x="5195520" y="578196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34"/>
          <p:cNvSpPr/>
          <p:nvPr/>
        </p:nvSpPr>
        <p:spPr>
          <a:xfrm>
            <a:off x="6958800" y="749376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35"/>
          <p:cNvSpPr/>
          <p:nvPr/>
        </p:nvSpPr>
        <p:spPr>
          <a:xfrm>
            <a:off x="6577920" y="874152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36"/>
          <p:cNvSpPr/>
          <p:nvPr/>
        </p:nvSpPr>
        <p:spPr>
          <a:xfrm>
            <a:off x="8625960" y="636876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37"/>
          <p:cNvSpPr/>
          <p:nvPr/>
        </p:nvSpPr>
        <p:spPr>
          <a:xfrm>
            <a:off x="8056800" y="75780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38"/>
          <p:cNvSpPr/>
          <p:nvPr/>
        </p:nvSpPr>
        <p:spPr>
          <a:xfrm>
            <a:off x="9557640" y="69804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39"/>
          <p:cNvSpPr/>
          <p:nvPr/>
        </p:nvSpPr>
        <p:spPr>
          <a:xfrm>
            <a:off x="4542480" y="537912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40"/>
          <p:cNvSpPr/>
          <p:nvPr/>
        </p:nvSpPr>
        <p:spPr>
          <a:xfrm>
            <a:off x="6364080" y="650520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41"/>
          <p:cNvSpPr/>
          <p:nvPr/>
        </p:nvSpPr>
        <p:spPr>
          <a:xfrm>
            <a:off x="4088520" y="636624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42"/>
          <p:cNvSpPr/>
          <p:nvPr/>
        </p:nvSpPr>
        <p:spPr>
          <a:xfrm>
            <a:off x="7641000" y="762768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43"/>
          <p:cNvSpPr/>
          <p:nvPr/>
        </p:nvSpPr>
        <p:spPr>
          <a:xfrm>
            <a:off x="7088040" y="795276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44"/>
          <p:cNvSpPr/>
          <p:nvPr/>
        </p:nvSpPr>
        <p:spPr>
          <a:xfrm>
            <a:off x="4641840" y="640368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45"/>
          <p:cNvSpPr/>
          <p:nvPr/>
        </p:nvSpPr>
        <p:spPr>
          <a:xfrm>
            <a:off x="4542480" y="6749640"/>
            <a:ext cx="380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46"/>
          <p:cNvSpPr/>
          <p:nvPr/>
        </p:nvSpPr>
        <p:spPr>
          <a:xfrm flipH="1">
            <a:off x="7482960" y="7987680"/>
            <a:ext cx="370800" cy="16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3172040" y="561420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2"/>
          <p:cNvSpPr/>
          <p:nvPr/>
        </p:nvSpPr>
        <p:spPr>
          <a:xfrm flipV="1">
            <a:off x="13248360" y="5068800"/>
            <a:ext cx="24840" cy="49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3"/>
          <p:cNvSpPr/>
          <p:nvPr/>
        </p:nvSpPr>
        <p:spPr>
          <a:xfrm>
            <a:off x="13248360" y="10070640"/>
            <a:ext cx="752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4"/>
          <p:cNvSpPr/>
          <p:nvPr/>
        </p:nvSpPr>
        <p:spPr>
          <a:xfrm>
            <a:off x="14527440" y="693612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5"/>
          <p:cNvSpPr/>
          <p:nvPr/>
        </p:nvSpPr>
        <p:spPr>
          <a:xfrm>
            <a:off x="13870080" y="637164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6"/>
          <p:cNvSpPr/>
          <p:nvPr/>
        </p:nvSpPr>
        <p:spPr>
          <a:xfrm>
            <a:off x="15541200" y="698220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7"/>
          <p:cNvSpPr/>
          <p:nvPr/>
        </p:nvSpPr>
        <p:spPr>
          <a:xfrm>
            <a:off x="14337000" y="800316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8"/>
          <p:cNvSpPr/>
          <p:nvPr/>
        </p:nvSpPr>
        <p:spPr>
          <a:xfrm>
            <a:off x="15665040" y="931212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9"/>
          <p:cNvSpPr/>
          <p:nvPr/>
        </p:nvSpPr>
        <p:spPr>
          <a:xfrm>
            <a:off x="19095120" y="87336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10"/>
          <p:cNvSpPr/>
          <p:nvPr/>
        </p:nvSpPr>
        <p:spPr>
          <a:xfrm>
            <a:off x="16197120" y="578196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11"/>
          <p:cNvSpPr/>
          <p:nvPr/>
        </p:nvSpPr>
        <p:spPr>
          <a:xfrm>
            <a:off x="17933400" y="750888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12"/>
          <p:cNvSpPr/>
          <p:nvPr/>
        </p:nvSpPr>
        <p:spPr>
          <a:xfrm>
            <a:off x="17552520" y="875664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13"/>
          <p:cNvSpPr/>
          <p:nvPr/>
        </p:nvSpPr>
        <p:spPr>
          <a:xfrm>
            <a:off x="19706760" y="63720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14"/>
          <p:cNvSpPr/>
          <p:nvPr/>
        </p:nvSpPr>
        <p:spPr>
          <a:xfrm>
            <a:off x="19031400" y="759348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15"/>
          <p:cNvSpPr/>
          <p:nvPr/>
        </p:nvSpPr>
        <p:spPr>
          <a:xfrm>
            <a:off x="20638440" y="698364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16"/>
          <p:cNvSpPr/>
          <p:nvPr/>
        </p:nvSpPr>
        <p:spPr>
          <a:xfrm>
            <a:off x="15517080" y="539424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17"/>
          <p:cNvSpPr/>
          <p:nvPr/>
        </p:nvSpPr>
        <p:spPr>
          <a:xfrm>
            <a:off x="17338680" y="652068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18"/>
          <p:cNvSpPr/>
          <p:nvPr/>
        </p:nvSpPr>
        <p:spPr>
          <a:xfrm>
            <a:off x="15665040" y="636624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19"/>
          <p:cNvSpPr/>
          <p:nvPr/>
        </p:nvSpPr>
        <p:spPr>
          <a:xfrm>
            <a:off x="18061200" y="794808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20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21"/>
          <p:cNvSpPr/>
          <p:nvPr/>
        </p:nvSpPr>
        <p:spPr>
          <a:xfrm>
            <a:off x="1994400" y="27036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CustomShape 22"/>
          <p:cNvSpPr/>
          <p:nvPr/>
        </p:nvSpPr>
        <p:spPr>
          <a:xfrm>
            <a:off x="1994400" y="1584720"/>
            <a:ext cx="20036520" cy="192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ponto, encontre o centroide mais próximo e atribua aquele cluster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23"/>
          <p:cNvSpPr/>
          <p:nvPr/>
        </p:nvSpPr>
        <p:spPr>
          <a:xfrm>
            <a:off x="10815120" y="6674040"/>
            <a:ext cx="1828080" cy="1481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24"/>
          <p:cNvSpPr/>
          <p:nvPr/>
        </p:nvSpPr>
        <p:spPr>
          <a:xfrm>
            <a:off x="2197440" y="559908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25"/>
          <p:cNvSpPr/>
          <p:nvPr/>
        </p:nvSpPr>
        <p:spPr>
          <a:xfrm flipV="1">
            <a:off x="2273760" y="5053320"/>
            <a:ext cx="24840" cy="49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26"/>
          <p:cNvSpPr/>
          <p:nvPr/>
        </p:nvSpPr>
        <p:spPr>
          <a:xfrm>
            <a:off x="2273760" y="10055160"/>
            <a:ext cx="752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27"/>
          <p:cNvSpPr/>
          <p:nvPr/>
        </p:nvSpPr>
        <p:spPr>
          <a:xfrm>
            <a:off x="3552840" y="692100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28"/>
          <p:cNvSpPr/>
          <p:nvPr/>
        </p:nvSpPr>
        <p:spPr>
          <a:xfrm>
            <a:off x="2895480" y="635616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29"/>
          <p:cNvSpPr/>
          <p:nvPr/>
        </p:nvSpPr>
        <p:spPr>
          <a:xfrm>
            <a:off x="4566600" y="696672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30"/>
          <p:cNvSpPr/>
          <p:nvPr/>
        </p:nvSpPr>
        <p:spPr>
          <a:xfrm>
            <a:off x="3362400" y="798768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31"/>
          <p:cNvSpPr/>
          <p:nvPr/>
        </p:nvSpPr>
        <p:spPr>
          <a:xfrm>
            <a:off x="4690440" y="929664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32"/>
          <p:cNvSpPr/>
          <p:nvPr/>
        </p:nvSpPr>
        <p:spPr>
          <a:xfrm>
            <a:off x="8120520" y="871812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33"/>
          <p:cNvSpPr/>
          <p:nvPr/>
        </p:nvSpPr>
        <p:spPr>
          <a:xfrm>
            <a:off x="5195520" y="578196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34"/>
          <p:cNvSpPr/>
          <p:nvPr/>
        </p:nvSpPr>
        <p:spPr>
          <a:xfrm>
            <a:off x="6958800" y="749376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35"/>
          <p:cNvSpPr/>
          <p:nvPr/>
        </p:nvSpPr>
        <p:spPr>
          <a:xfrm>
            <a:off x="6577920" y="874152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36"/>
          <p:cNvSpPr/>
          <p:nvPr/>
        </p:nvSpPr>
        <p:spPr>
          <a:xfrm>
            <a:off x="8625960" y="636876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37"/>
          <p:cNvSpPr/>
          <p:nvPr/>
        </p:nvSpPr>
        <p:spPr>
          <a:xfrm>
            <a:off x="8056800" y="75780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38"/>
          <p:cNvSpPr/>
          <p:nvPr/>
        </p:nvSpPr>
        <p:spPr>
          <a:xfrm>
            <a:off x="9557640" y="6980400"/>
            <a:ext cx="380160" cy="38016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39"/>
          <p:cNvSpPr/>
          <p:nvPr/>
        </p:nvSpPr>
        <p:spPr>
          <a:xfrm>
            <a:off x="4542480" y="537912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40"/>
          <p:cNvSpPr/>
          <p:nvPr/>
        </p:nvSpPr>
        <p:spPr>
          <a:xfrm>
            <a:off x="6364080" y="6505200"/>
            <a:ext cx="380160" cy="38016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Line 41"/>
          <p:cNvSpPr/>
          <p:nvPr/>
        </p:nvSpPr>
        <p:spPr>
          <a:xfrm flipH="1">
            <a:off x="15379560" y="5610240"/>
            <a:ext cx="3483000" cy="4005000"/>
          </a:xfrm>
          <a:prstGeom prst="line">
            <a:avLst/>
          </a:prstGeom>
          <a:ln cap="rnd"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42"/>
          <p:cNvSpPr/>
          <p:nvPr/>
        </p:nvSpPr>
        <p:spPr>
          <a:xfrm>
            <a:off x="7088040" y="795276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43"/>
          <p:cNvSpPr/>
          <p:nvPr/>
        </p:nvSpPr>
        <p:spPr>
          <a:xfrm>
            <a:off x="4641840" y="6403680"/>
            <a:ext cx="599760" cy="599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Line 44"/>
          <p:cNvSpPr/>
          <p:nvPr/>
        </p:nvSpPr>
        <p:spPr>
          <a:xfrm flipH="1">
            <a:off x="4389480" y="5590800"/>
            <a:ext cx="3483000" cy="4005000"/>
          </a:xfrm>
          <a:prstGeom prst="line">
            <a:avLst/>
          </a:prstGeom>
          <a:ln cap="rnd" w="38160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45"/>
          <p:cNvSpPr/>
          <p:nvPr/>
        </p:nvSpPr>
        <p:spPr>
          <a:xfrm>
            <a:off x="1994400" y="10765080"/>
            <a:ext cx="20036520" cy="192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Finalizado! Não há mais variação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3"/>
          <p:cNvSpPr/>
          <p:nvPr/>
        </p:nvSpPr>
        <p:spPr>
          <a:xfrm>
            <a:off x="1994400" y="75924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5" name="CustomShape 4"/>
          <p:cNvSpPr/>
          <p:nvPr/>
        </p:nvSpPr>
        <p:spPr>
          <a:xfrm>
            <a:off x="1994400" y="2640960"/>
            <a:ext cx="2003652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restart="whenNotActive" nodeType="interactiveSeq" fill="hold">
                <p:childTnLst>
                  <p:par>
                    <p:cTn id="59" fill="hold"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mediacall">
                                  <p:stCondLst>
                                    <p:cond delay="0"/>
                                  </p:stCond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1621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1621440" y="1974240"/>
            <a:ext cx="1427004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Instrutor: </a:t>
            </a: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Raphael Ballet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Imagem 4" descr=""/>
          <p:cNvPicPr/>
          <p:nvPr/>
        </p:nvPicPr>
        <p:blipFill>
          <a:blip r:embed="rId1"/>
          <a:stretch/>
        </p:blipFill>
        <p:spPr>
          <a:xfrm>
            <a:off x="1872360" y="9469080"/>
            <a:ext cx="1798560" cy="1798560"/>
          </a:xfrm>
          <a:prstGeom prst="rect">
            <a:avLst/>
          </a:prstGeom>
          <a:ln>
            <a:noFill/>
          </a:ln>
        </p:spPr>
      </p:pic>
      <p:sp>
        <p:nvSpPr>
          <p:cNvPr id="85" name="CustomShape 4"/>
          <p:cNvSpPr/>
          <p:nvPr/>
        </p:nvSpPr>
        <p:spPr>
          <a:xfrm>
            <a:off x="1621440" y="3749040"/>
            <a:ext cx="1427004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Background: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Line 5"/>
          <p:cNvSpPr/>
          <p:nvPr/>
        </p:nvSpPr>
        <p:spPr>
          <a:xfrm>
            <a:off x="1621440" y="330408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6"/>
          <p:cNvSpPr/>
          <p:nvPr/>
        </p:nvSpPr>
        <p:spPr>
          <a:xfrm>
            <a:off x="2348640" y="4718520"/>
            <a:ext cx="1427004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85800" indent="-684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Engenheiro de Controle e Automação (IMT)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2348640" y="5880960"/>
            <a:ext cx="1853028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85800" indent="-684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Mestre em Sistemas Aeroespaciais e Mecatrônica (ITA)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Line 8"/>
          <p:cNvSpPr/>
          <p:nvPr/>
        </p:nvSpPr>
        <p:spPr>
          <a:xfrm>
            <a:off x="1621440" y="819792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9"/>
          <p:cNvSpPr/>
          <p:nvPr/>
        </p:nvSpPr>
        <p:spPr>
          <a:xfrm>
            <a:off x="1469520" y="8518320"/>
            <a:ext cx="350244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Interesses: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0"/>
          <p:cNvSpPr/>
          <p:nvPr/>
        </p:nvSpPr>
        <p:spPr>
          <a:xfrm>
            <a:off x="2348640" y="6976080"/>
            <a:ext cx="1427004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85800" indent="-6843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Lead Data Scientist –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3864600" y="9953280"/>
            <a:ext cx="370368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Drones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Imagem 13" descr=""/>
          <p:cNvPicPr/>
          <p:nvPr/>
        </p:nvPicPr>
        <p:blipFill>
          <a:blip r:embed="rId2"/>
          <a:stretch/>
        </p:blipFill>
        <p:spPr>
          <a:xfrm>
            <a:off x="7822080" y="9572760"/>
            <a:ext cx="1798560" cy="1798560"/>
          </a:xfrm>
          <a:prstGeom prst="rect">
            <a:avLst/>
          </a:prstGeom>
          <a:ln>
            <a:noFill/>
          </a:ln>
        </p:spPr>
      </p:pic>
      <p:sp>
        <p:nvSpPr>
          <p:cNvPr id="94" name="CustomShape 12"/>
          <p:cNvSpPr/>
          <p:nvPr/>
        </p:nvSpPr>
        <p:spPr>
          <a:xfrm>
            <a:off x="9718200" y="9583920"/>
            <a:ext cx="4644720" cy="155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Aprendizado de Máquina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13"/>
          <p:cNvSpPr/>
          <p:nvPr/>
        </p:nvSpPr>
        <p:spPr>
          <a:xfrm>
            <a:off x="17614800" y="9583920"/>
            <a:ext cx="6216120" cy="155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Processamento de Linguagem Natural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Imagem 21" descr=""/>
          <p:cNvPicPr/>
          <p:nvPr/>
        </p:nvPicPr>
        <p:blipFill>
          <a:blip r:embed="rId3"/>
          <a:stretch/>
        </p:blipFill>
        <p:spPr>
          <a:xfrm>
            <a:off x="7770600" y="11612160"/>
            <a:ext cx="1798560" cy="1798560"/>
          </a:xfrm>
          <a:prstGeom prst="rect">
            <a:avLst/>
          </a:prstGeom>
          <a:ln>
            <a:noFill/>
          </a:ln>
        </p:spPr>
      </p:pic>
      <p:sp>
        <p:nvSpPr>
          <p:cNvPr id="97" name="CustomShape 14"/>
          <p:cNvSpPr/>
          <p:nvPr/>
        </p:nvSpPr>
        <p:spPr>
          <a:xfrm>
            <a:off x="9822240" y="11703600"/>
            <a:ext cx="4900680" cy="155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Visão Computacional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Imagem 24" descr=""/>
          <p:cNvPicPr/>
          <p:nvPr/>
        </p:nvPicPr>
        <p:blipFill>
          <a:blip r:embed="rId4"/>
          <a:stretch/>
        </p:blipFill>
        <p:spPr>
          <a:xfrm>
            <a:off x="1737000" y="11473200"/>
            <a:ext cx="1798560" cy="1798560"/>
          </a:xfrm>
          <a:prstGeom prst="rect">
            <a:avLst/>
          </a:prstGeom>
          <a:ln>
            <a:noFill/>
          </a:ln>
        </p:spPr>
      </p:pic>
      <p:sp>
        <p:nvSpPr>
          <p:cNvPr id="99" name="CustomShape 15"/>
          <p:cNvSpPr/>
          <p:nvPr/>
        </p:nvSpPr>
        <p:spPr>
          <a:xfrm>
            <a:off x="3833280" y="11957760"/>
            <a:ext cx="370368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Robótica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Imagem 26" descr=""/>
          <p:cNvPicPr/>
          <p:nvPr/>
        </p:nvPicPr>
        <p:blipFill>
          <a:blip r:embed="rId5"/>
          <a:stretch/>
        </p:blipFill>
        <p:spPr>
          <a:xfrm>
            <a:off x="15430320" y="11473200"/>
            <a:ext cx="1798560" cy="1798560"/>
          </a:xfrm>
          <a:prstGeom prst="rect">
            <a:avLst/>
          </a:prstGeom>
          <a:ln>
            <a:noFill/>
          </a:ln>
        </p:spPr>
      </p:pic>
      <p:sp>
        <p:nvSpPr>
          <p:cNvPr id="101" name="CustomShape 16"/>
          <p:cNvSpPr/>
          <p:nvPr/>
        </p:nvSpPr>
        <p:spPr>
          <a:xfrm>
            <a:off x="17614800" y="11612160"/>
            <a:ext cx="5357520" cy="155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2" descr=""/>
          <p:cNvPicPr/>
          <p:nvPr/>
        </p:nvPicPr>
        <p:blipFill>
          <a:blip r:embed="rId6"/>
          <a:stretch/>
        </p:blipFill>
        <p:spPr>
          <a:xfrm>
            <a:off x="15397560" y="9583920"/>
            <a:ext cx="1864440" cy="186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3"/>
          <p:cNvSpPr/>
          <p:nvPr/>
        </p:nvSpPr>
        <p:spPr>
          <a:xfrm>
            <a:off x="1994400" y="75924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9" name="CustomShape 4"/>
          <p:cNvSpPr/>
          <p:nvPr/>
        </p:nvSpPr>
        <p:spPr>
          <a:xfrm>
            <a:off x="1994400" y="2640960"/>
            <a:ext cx="2003652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Avaliar um bom cluster: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dentro do cluster possuem perfil semelhante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bem distribuídos nos clusters (balanceados)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Não muito disperso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CustomShape 5"/>
          <p:cNvSpPr/>
          <p:nvPr/>
        </p:nvSpPr>
        <p:spPr>
          <a:xfrm>
            <a:off x="6840000" y="6192000"/>
            <a:ext cx="719280" cy="1367280"/>
          </a:xfrm>
          <a:custGeom>
            <a:avLst/>
            <a:gdLst/>
            <a:ahLst/>
            <a:rect l="l" t="t" r="r" b="b"/>
            <a:pathLst>
              <a:path w="2002" h="3802">
                <a:moveTo>
                  <a:pt x="500" y="0"/>
                </a:moveTo>
                <a:lnTo>
                  <a:pt x="500" y="2850"/>
                </a:lnTo>
                <a:lnTo>
                  <a:pt x="0" y="2850"/>
                </a:lnTo>
                <a:lnTo>
                  <a:pt x="1000" y="3801"/>
                </a:lnTo>
                <a:lnTo>
                  <a:pt x="2001" y="2850"/>
                </a:lnTo>
                <a:lnTo>
                  <a:pt x="1500" y="2850"/>
                </a:lnTo>
                <a:lnTo>
                  <a:pt x="1500" y="0"/>
                </a:lnTo>
                <a:lnTo>
                  <a:pt x="5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6"/>
          <p:cNvSpPr/>
          <p:nvPr/>
        </p:nvSpPr>
        <p:spPr>
          <a:xfrm>
            <a:off x="6480000" y="7776000"/>
            <a:ext cx="18000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7"/>
          <p:cNvSpPr/>
          <p:nvPr/>
        </p:nvSpPr>
        <p:spPr>
          <a:xfrm>
            <a:off x="6048000" y="7715520"/>
            <a:ext cx="7775280" cy="79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3"/>
          <p:cNvSpPr/>
          <p:nvPr/>
        </p:nvSpPr>
        <p:spPr>
          <a:xfrm>
            <a:off x="1994400" y="75924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6" name="CustomShape 4"/>
          <p:cNvSpPr/>
          <p:nvPr/>
        </p:nvSpPr>
        <p:spPr>
          <a:xfrm>
            <a:off x="1994400" y="2640960"/>
            <a:ext cx="2003652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Nível de dispersão dos pontos em relação ao centroide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7" name="Imagem 227" descr=""/>
          <p:cNvPicPr/>
          <p:nvPr/>
        </p:nvPicPr>
        <p:blipFill>
          <a:blip r:embed="rId1"/>
          <a:stretch/>
        </p:blipFill>
        <p:spPr>
          <a:xfrm>
            <a:off x="5941800" y="4680000"/>
            <a:ext cx="12499560" cy="868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3"/>
          <p:cNvSpPr/>
          <p:nvPr/>
        </p:nvSpPr>
        <p:spPr>
          <a:xfrm>
            <a:off x="1994400" y="75924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1" name="CustomShape 4"/>
          <p:cNvSpPr/>
          <p:nvPr/>
        </p:nvSpPr>
        <p:spPr>
          <a:xfrm>
            <a:off x="1994400" y="2640960"/>
            <a:ext cx="2003652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Elevada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2" name="Imagem 232" descr=""/>
          <p:cNvPicPr/>
          <p:nvPr/>
        </p:nvPicPr>
        <p:blipFill>
          <a:blip r:embed="rId1"/>
          <a:stretch/>
        </p:blipFill>
        <p:spPr>
          <a:xfrm>
            <a:off x="5941800" y="4680000"/>
            <a:ext cx="12499560" cy="868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3"/>
          <p:cNvSpPr/>
          <p:nvPr/>
        </p:nvSpPr>
        <p:spPr>
          <a:xfrm>
            <a:off x="1994400" y="75924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6" name="CustomShape 4"/>
          <p:cNvSpPr/>
          <p:nvPr/>
        </p:nvSpPr>
        <p:spPr>
          <a:xfrm>
            <a:off x="1994400" y="2640960"/>
            <a:ext cx="2003652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Baixa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7" name="Imagem 237" descr=""/>
          <p:cNvPicPr/>
          <p:nvPr/>
        </p:nvPicPr>
        <p:blipFill>
          <a:blip r:embed="rId1"/>
          <a:stretch/>
        </p:blipFill>
        <p:spPr>
          <a:xfrm>
            <a:off x="5941800" y="4641840"/>
            <a:ext cx="12499560" cy="867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3"/>
          <p:cNvSpPr/>
          <p:nvPr/>
        </p:nvSpPr>
        <p:spPr>
          <a:xfrm>
            <a:off x="1994400" y="75924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1" name="CustomShape 4"/>
          <p:cNvSpPr/>
          <p:nvPr/>
        </p:nvSpPr>
        <p:spPr>
          <a:xfrm>
            <a:off x="1454400" y="2640960"/>
            <a:ext cx="2003652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 relação com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Ex: k=1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 alta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2" name="CustomShape 5"/>
          <p:cNvSpPr/>
          <p:nvPr/>
        </p:nvSpPr>
        <p:spPr>
          <a:xfrm>
            <a:off x="19080000" y="4320000"/>
            <a:ext cx="4607280" cy="79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 = 550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3" name="Imagem 4" descr=""/>
          <p:cNvPicPr/>
          <p:nvPr/>
        </p:nvPicPr>
        <p:blipFill>
          <a:blip r:embed="rId1"/>
          <a:stretch/>
        </p:blipFill>
        <p:spPr>
          <a:xfrm>
            <a:off x="7292880" y="4035960"/>
            <a:ext cx="11451600" cy="769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Imagem 2" descr=""/>
          <p:cNvPicPr/>
          <p:nvPr/>
        </p:nvPicPr>
        <p:blipFill>
          <a:blip r:embed="rId1"/>
          <a:stretch/>
        </p:blipFill>
        <p:spPr>
          <a:xfrm>
            <a:off x="7292880" y="4035960"/>
            <a:ext cx="11451600" cy="7691400"/>
          </a:xfrm>
          <a:prstGeom prst="rect">
            <a:avLst/>
          </a:prstGeom>
          <a:ln>
            <a:noFill/>
          </a:ln>
        </p:spPr>
      </p:pic>
      <p:sp>
        <p:nvSpPr>
          <p:cNvPr id="635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3"/>
          <p:cNvSpPr/>
          <p:nvPr/>
        </p:nvSpPr>
        <p:spPr>
          <a:xfrm>
            <a:off x="1994400" y="75924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8" name="CustomShape 4"/>
          <p:cNvSpPr/>
          <p:nvPr/>
        </p:nvSpPr>
        <p:spPr>
          <a:xfrm>
            <a:off x="1454400" y="2640960"/>
            <a:ext cx="2003652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 relação com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Ex: k=2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 média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9" name="CustomShape 5"/>
          <p:cNvSpPr/>
          <p:nvPr/>
        </p:nvSpPr>
        <p:spPr>
          <a:xfrm>
            <a:off x="19080000" y="4320000"/>
            <a:ext cx="4607280" cy="79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 = 86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0" name="CustomShape 6"/>
          <p:cNvSpPr/>
          <p:nvPr/>
        </p:nvSpPr>
        <p:spPr>
          <a:xfrm>
            <a:off x="12086640" y="106200"/>
            <a:ext cx="209520" cy="24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>
              <a:lnSpc>
                <a:spcPct val="100000"/>
              </a:lnSpc>
            </a:pPr>
            <a:r>
              <a:rPr b="0" lang="pt-B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86</a:t>
            </a: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Imagem 4" descr=""/>
          <p:cNvPicPr/>
          <p:nvPr/>
        </p:nvPicPr>
        <p:blipFill>
          <a:blip r:embed="rId1"/>
          <a:stretch/>
        </p:blipFill>
        <p:spPr>
          <a:xfrm>
            <a:off x="7292880" y="4035960"/>
            <a:ext cx="11451600" cy="7691400"/>
          </a:xfrm>
          <a:prstGeom prst="rect">
            <a:avLst/>
          </a:prstGeom>
          <a:ln>
            <a:noFill/>
          </a:ln>
        </p:spPr>
      </p:pic>
      <p:sp>
        <p:nvSpPr>
          <p:cNvPr id="642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3"/>
          <p:cNvSpPr/>
          <p:nvPr/>
        </p:nvSpPr>
        <p:spPr>
          <a:xfrm>
            <a:off x="1994400" y="75924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CustomShape 4"/>
          <p:cNvSpPr/>
          <p:nvPr/>
        </p:nvSpPr>
        <p:spPr>
          <a:xfrm>
            <a:off x="1454400" y="2640960"/>
            <a:ext cx="2003652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 relação com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Ex: k=7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 baixa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6" name="CustomShape 5"/>
          <p:cNvSpPr/>
          <p:nvPr/>
        </p:nvSpPr>
        <p:spPr>
          <a:xfrm>
            <a:off x="19080000" y="4320000"/>
            <a:ext cx="4607280" cy="79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 = 9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6"/>
          <p:cNvSpPr/>
          <p:nvPr/>
        </p:nvSpPr>
        <p:spPr>
          <a:xfrm>
            <a:off x="12086640" y="106200"/>
            <a:ext cx="209520" cy="24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>
              <a:lnSpc>
                <a:spcPct val="100000"/>
              </a:lnSpc>
            </a:pPr>
            <a:r>
              <a:rPr b="0" lang="pt-B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86</a:t>
            </a: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3"/>
          <p:cNvSpPr/>
          <p:nvPr/>
        </p:nvSpPr>
        <p:spPr>
          <a:xfrm>
            <a:off x="1994400" y="75924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1" name="CustomShape 4"/>
          <p:cNvSpPr/>
          <p:nvPr/>
        </p:nvSpPr>
        <p:spPr>
          <a:xfrm>
            <a:off x="1454400" y="2640960"/>
            <a:ext cx="2003652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 em função do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2" name="Imagem 2" descr=""/>
          <p:cNvPicPr/>
          <p:nvPr/>
        </p:nvPicPr>
        <p:blipFill>
          <a:blip r:embed="rId1"/>
          <a:stretch/>
        </p:blipFill>
        <p:spPr>
          <a:xfrm>
            <a:off x="4721760" y="4035960"/>
            <a:ext cx="13125240" cy="879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3"/>
          <p:cNvSpPr/>
          <p:nvPr/>
        </p:nvSpPr>
        <p:spPr>
          <a:xfrm>
            <a:off x="1994400" y="75924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6" name="CustomShape 4"/>
          <p:cNvSpPr/>
          <p:nvPr/>
        </p:nvSpPr>
        <p:spPr>
          <a:xfrm>
            <a:off x="1454400" y="2640960"/>
            <a:ext cx="2003652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Número ideal: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3212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Primeiro ponto de menor angulação – 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7" name="Imagem 8" descr=""/>
          <p:cNvPicPr/>
          <p:nvPr/>
        </p:nvPicPr>
        <p:blipFill>
          <a:blip r:embed="rId1"/>
          <a:stretch/>
        </p:blipFill>
        <p:spPr>
          <a:xfrm>
            <a:off x="4738680" y="4577760"/>
            <a:ext cx="13125240" cy="879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3"/>
          <p:cNvSpPr/>
          <p:nvPr/>
        </p:nvSpPr>
        <p:spPr>
          <a:xfrm>
            <a:off x="1994400" y="75924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1" name="CustomShape 4"/>
          <p:cNvSpPr/>
          <p:nvPr/>
        </p:nvSpPr>
        <p:spPr>
          <a:xfrm>
            <a:off x="1994400" y="2640960"/>
            <a:ext cx="2003652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5560">
              <a:lnSpc>
                <a:spcPct val="115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Notebook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2" name="Imagem 6" descr=""/>
          <p:cNvPicPr/>
          <p:nvPr/>
        </p:nvPicPr>
        <p:blipFill>
          <a:blip r:embed="rId1"/>
          <a:stretch/>
        </p:blipFill>
        <p:spPr>
          <a:xfrm>
            <a:off x="9829800" y="2103120"/>
            <a:ext cx="13480560" cy="1078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3"/>
          <p:cNvSpPr/>
          <p:nvPr/>
        </p:nvSpPr>
        <p:spPr>
          <a:xfrm>
            <a:off x="1994400" y="1730520"/>
            <a:ext cx="14270040" cy="132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Planejamento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1994400" y="3648960"/>
            <a:ext cx="14270040" cy="6314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743040" indent="-74160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 a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160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Clustering: 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160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Clustering: DBSCAN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160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160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 em NLP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160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Case Final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3"/>
          <p:cNvSpPr/>
          <p:nvPr/>
        </p:nvSpPr>
        <p:spPr>
          <a:xfrm>
            <a:off x="1994400" y="1837080"/>
            <a:ext cx="14270040" cy="110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6" name="CustomShape 4"/>
          <p:cNvSpPr/>
          <p:nvPr/>
        </p:nvSpPr>
        <p:spPr>
          <a:xfrm>
            <a:off x="1994400" y="3648960"/>
            <a:ext cx="6855120" cy="741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Encontrar clusters de rota de frete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7" name="Imagem 2" descr=""/>
          <p:cNvPicPr/>
          <p:nvPr/>
        </p:nvPicPr>
        <p:blipFill>
          <a:blip r:embed="rId1"/>
          <a:stretch/>
        </p:blipFill>
        <p:spPr>
          <a:xfrm>
            <a:off x="9129960" y="3337560"/>
            <a:ext cx="12556800" cy="803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3"/>
          <p:cNvSpPr/>
          <p:nvPr/>
        </p:nvSpPr>
        <p:spPr>
          <a:xfrm>
            <a:off x="1994400" y="75924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1" name="CustomShape 4"/>
          <p:cNvSpPr/>
          <p:nvPr/>
        </p:nvSpPr>
        <p:spPr>
          <a:xfrm>
            <a:off x="1994400" y="2640960"/>
            <a:ext cx="2003652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5560">
              <a:lnSpc>
                <a:spcPct val="115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Notebook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2" name="" descr=""/>
          <p:cNvPicPr/>
          <p:nvPr/>
        </p:nvPicPr>
        <p:blipFill>
          <a:blip r:embed="rId1"/>
          <a:stretch/>
        </p:blipFill>
        <p:spPr>
          <a:xfrm>
            <a:off x="10872000" y="2808000"/>
            <a:ext cx="9143280" cy="485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3"/>
          <p:cNvSpPr/>
          <p:nvPr/>
        </p:nvSpPr>
        <p:spPr>
          <a:xfrm>
            <a:off x="1994400" y="75924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6" name="CustomShape 4"/>
          <p:cNvSpPr/>
          <p:nvPr/>
        </p:nvSpPr>
        <p:spPr>
          <a:xfrm>
            <a:off x="1994400" y="2640960"/>
            <a:ext cx="20036520" cy="5034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 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Algoritmo simples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Resultado intuitivo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Funciona bem na prática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Pode ser utilizado para conjunto grande de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3"/>
          <p:cNvSpPr/>
          <p:nvPr/>
        </p:nvSpPr>
        <p:spPr>
          <a:xfrm>
            <a:off x="1994400" y="75924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4"/>
          <p:cNvSpPr/>
          <p:nvPr/>
        </p:nvSpPr>
        <p:spPr>
          <a:xfrm>
            <a:off x="1994400" y="2640960"/>
            <a:ext cx="20036520" cy="5034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 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Necessita escolher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Pode convergir para resultados indesejados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Resultados podem divergir a cada repetição (inicialização aleatória)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Algoritmo “cego”: Encontra clusters até em locais onde não há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Não há relação de hierarquia entre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3"/>
          <p:cNvSpPr/>
          <p:nvPr/>
        </p:nvSpPr>
        <p:spPr>
          <a:xfrm>
            <a:off x="1994400" y="75924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4" name="CustomShape 4"/>
          <p:cNvSpPr/>
          <p:nvPr/>
        </p:nvSpPr>
        <p:spPr>
          <a:xfrm>
            <a:off x="1994400" y="2172960"/>
            <a:ext cx="2003652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 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5" name="Imagem 271" descr=""/>
          <p:cNvPicPr/>
          <p:nvPr/>
        </p:nvPicPr>
        <p:blipFill>
          <a:blip r:embed="rId1"/>
          <a:stretch/>
        </p:blipFill>
        <p:spPr>
          <a:xfrm>
            <a:off x="7249320" y="3384000"/>
            <a:ext cx="9884520" cy="964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3"/>
          <p:cNvSpPr/>
          <p:nvPr/>
        </p:nvSpPr>
        <p:spPr>
          <a:xfrm>
            <a:off x="1994400" y="75924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9" name="CustomShape 4"/>
          <p:cNvSpPr/>
          <p:nvPr/>
        </p:nvSpPr>
        <p:spPr>
          <a:xfrm>
            <a:off x="1994400" y="2172960"/>
            <a:ext cx="2003652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 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0" name="Imagem 276" descr=""/>
          <p:cNvPicPr/>
          <p:nvPr/>
        </p:nvPicPr>
        <p:blipFill>
          <a:blip r:embed="rId1"/>
          <a:stretch/>
        </p:blipFill>
        <p:spPr>
          <a:xfrm>
            <a:off x="7340400" y="3378600"/>
            <a:ext cx="9701640" cy="970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3"/>
          <p:cNvSpPr/>
          <p:nvPr/>
        </p:nvSpPr>
        <p:spPr>
          <a:xfrm>
            <a:off x="1994400" y="75924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4" name="CustomShape 4"/>
          <p:cNvSpPr/>
          <p:nvPr/>
        </p:nvSpPr>
        <p:spPr>
          <a:xfrm>
            <a:off x="1994400" y="2172960"/>
            <a:ext cx="2003652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 K-Means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5" name="Imagem 281" descr=""/>
          <p:cNvPicPr/>
          <p:nvPr/>
        </p:nvPicPr>
        <p:blipFill>
          <a:blip r:embed="rId1"/>
          <a:srcRect l="0" t="0" r="27642" b="0"/>
          <a:stretch/>
        </p:blipFill>
        <p:spPr>
          <a:xfrm>
            <a:off x="7232400" y="3312000"/>
            <a:ext cx="10010160" cy="971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Clustering: DBSCAN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9" name="CustomShape 4"/>
          <p:cNvSpPr/>
          <p:nvPr/>
        </p:nvSpPr>
        <p:spPr>
          <a:xfrm>
            <a:off x="1994400" y="2640960"/>
            <a:ext cx="1716912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ensity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-</a:t>
            </a:r>
            <a:r>
              <a:rPr b="1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ased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patial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lustering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lgorithm with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oise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Utiliza o conceito de conectividade por densidade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0" name="Imagem 364" descr=""/>
          <p:cNvPicPr/>
          <p:nvPr/>
        </p:nvPicPr>
        <p:blipFill>
          <a:blip r:embed="rId1"/>
          <a:stretch/>
        </p:blipFill>
        <p:spPr>
          <a:xfrm>
            <a:off x="7475760" y="6462000"/>
            <a:ext cx="9431280" cy="707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Clustering: DBSCAN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4" name="CustomShape 4"/>
          <p:cNvSpPr/>
          <p:nvPr/>
        </p:nvSpPr>
        <p:spPr>
          <a:xfrm>
            <a:off x="1994400" y="2640960"/>
            <a:ext cx="1625472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Precisa escolher dois parâmetros: epsilon, min_points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5" name="Imagem 369" descr=""/>
          <p:cNvPicPr/>
          <p:nvPr/>
        </p:nvPicPr>
        <p:blipFill>
          <a:blip r:embed="rId1"/>
          <a:stretch/>
        </p:blipFill>
        <p:spPr>
          <a:xfrm>
            <a:off x="6737040" y="5724000"/>
            <a:ext cx="10908720" cy="494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Clustering: DBSCAN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9" name="CustomShape 4"/>
          <p:cNvSpPr/>
          <p:nvPr/>
        </p:nvSpPr>
        <p:spPr>
          <a:xfrm>
            <a:off x="1994400" y="2640960"/>
            <a:ext cx="1739772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Conecta os pontos a partir de regiões de densidade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0" name="Imagem 374" descr=""/>
          <p:cNvPicPr/>
          <p:nvPr/>
        </p:nvPicPr>
        <p:blipFill>
          <a:blip r:embed="rId1"/>
          <a:stretch/>
        </p:blipFill>
        <p:spPr>
          <a:xfrm>
            <a:off x="4528800" y="4896000"/>
            <a:ext cx="15486480" cy="823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3"/>
          <p:cNvSpPr/>
          <p:nvPr/>
        </p:nvSpPr>
        <p:spPr>
          <a:xfrm>
            <a:off x="1994400" y="433080"/>
            <a:ext cx="14270040" cy="110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1994400" y="3648960"/>
            <a:ext cx="14270040" cy="192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Imagem 110" descr=""/>
          <p:cNvPicPr/>
          <p:nvPr/>
        </p:nvPicPr>
        <p:blipFill>
          <a:blip r:embed="rId1"/>
          <a:stretch/>
        </p:blipFill>
        <p:spPr>
          <a:xfrm>
            <a:off x="4239360" y="1836000"/>
            <a:ext cx="16458120" cy="117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Clustering: DBSCAN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4" name="CustomShape 4"/>
          <p:cNvSpPr/>
          <p:nvPr/>
        </p:nvSpPr>
        <p:spPr>
          <a:xfrm>
            <a:off x="1994400" y="2640960"/>
            <a:ext cx="1739772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Exemplos: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732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Notebook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Clustering: DBSCAN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8" name="CustomShape 4"/>
          <p:cNvSpPr/>
          <p:nvPr/>
        </p:nvSpPr>
        <p:spPr>
          <a:xfrm>
            <a:off x="1994400" y="2640960"/>
            <a:ext cx="1427004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Não precisa escolher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Consegue eliminar possíveis outliers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Escala facilmente para datasets grandes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Clustering: DBSCAN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2" name="CustomShape 4"/>
          <p:cNvSpPr/>
          <p:nvPr/>
        </p:nvSpPr>
        <p:spPr>
          <a:xfrm>
            <a:off x="1994400" y="2640960"/>
            <a:ext cx="1895688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 escolha dos parâmetros é crucial e depende de ajustes finos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Sofre com clusters de diferentes densidades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6" name="CustomShape 4"/>
          <p:cNvSpPr/>
          <p:nvPr/>
        </p:nvSpPr>
        <p:spPr>
          <a:xfrm>
            <a:off x="1994400" y="2640960"/>
            <a:ext cx="1629288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Método iterativo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 baseia no princípio da conectividade das observações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Depende da definição de distância / similaridade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2"/>
          <p:cNvSpPr/>
          <p:nvPr/>
        </p:nvSpPr>
        <p:spPr>
          <a:xfrm>
            <a:off x="2986920" y="4868640"/>
            <a:ext cx="81360" cy="2637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3"/>
          <p:cNvSpPr/>
          <p:nvPr/>
        </p:nvSpPr>
        <p:spPr>
          <a:xfrm>
            <a:off x="1994400" y="37836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0" name="Imagem 5" descr=""/>
          <p:cNvPicPr/>
          <p:nvPr/>
        </p:nvPicPr>
        <p:blipFill>
          <a:blip r:embed="rId1"/>
          <a:stretch/>
        </p:blipFill>
        <p:spPr>
          <a:xfrm>
            <a:off x="2783880" y="3536280"/>
            <a:ext cx="4708800" cy="4136400"/>
          </a:xfrm>
          <a:prstGeom prst="rect">
            <a:avLst/>
          </a:prstGeom>
          <a:ln>
            <a:noFill/>
          </a:ln>
        </p:spPr>
      </p:pic>
      <p:pic>
        <p:nvPicPr>
          <p:cNvPr id="731" name="Imagem 6" descr=""/>
          <p:cNvPicPr/>
          <p:nvPr/>
        </p:nvPicPr>
        <p:blipFill>
          <a:blip r:embed="rId2"/>
          <a:stretch/>
        </p:blipFill>
        <p:spPr>
          <a:xfrm>
            <a:off x="9696240" y="3536280"/>
            <a:ext cx="4764240" cy="4210200"/>
          </a:xfrm>
          <a:prstGeom prst="rect">
            <a:avLst/>
          </a:prstGeom>
          <a:ln>
            <a:noFill/>
          </a:ln>
        </p:spPr>
      </p:pic>
      <p:pic>
        <p:nvPicPr>
          <p:cNvPr id="732" name="Imagem 7" descr=""/>
          <p:cNvPicPr/>
          <p:nvPr/>
        </p:nvPicPr>
        <p:blipFill>
          <a:blip r:embed="rId3"/>
          <a:stretch/>
        </p:blipFill>
        <p:spPr>
          <a:xfrm>
            <a:off x="2806200" y="9073080"/>
            <a:ext cx="4690440" cy="4136400"/>
          </a:xfrm>
          <a:prstGeom prst="rect">
            <a:avLst/>
          </a:prstGeom>
          <a:ln>
            <a:noFill/>
          </a:ln>
        </p:spPr>
      </p:pic>
      <p:pic>
        <p:nvPicPr>
          <p:cNvPr id="733" name="Imagem 8" descr=""/>
          <p:cNvPicPr/>
          <p:nvPr/>
        </p:nvPicPr>
        <p:blipFill>
          <a:blip r:embed="rId4"/>
          <a:stretch/>
        </p:blipFill>
        <p:spPr>
          <a:xfrm>
            <a:off x="9941400" y="9073080"/>
            <a:ext cx="4357800" cy="4247280"/>
          </a:xfrm>
          <a:prstGeom prst="rect">
            <a:avLst/>
          </a:prstGeom>
          <a:ln>
            <a:noFill/>
          </a:ln>
        </p:spPr>
      </p:pic>
      <p:pic>
        <p:nvPicPr>
          <p:cNvPr id="734" name="Picture 2" descr=""/>
          <p:cNvPicPr/>
          <p:nvPr/>
        </p:nvPicPr>
        <p:blipFill>
          <a:blip r:embed="rId5"/>
          <a:stretch/>
        </p:blipFill>
        <p:spPr>
          <a:xfrm>
            <a:off x="16557480" y="9253800"/>
            <a:ext cx="4103280" cy="4220280"/>
          </a:xfrm>
          <a:prstGeom prst="rect">
            <a:avLst/>
          </a:prstGeom>
          <a:ln w="190440">
            <a:solidFill>
              <a:srgbClr val="ffffff"/>
            </a:solidFill>
            <a:round/>
          </a:ln>
          <a:effectLst>
            <a:outerShdw dir="0" dist="0">
              <a:srgbClr val="000000">
                <a:alpha val="41000"/>
              </a:srgbClr>
            </a:outerShdw>
          </a:effectLst>
        </p:spPr>
      </p:pic>
      <p:pic>
        <p:nvPicPr>
          <p:cNvPr id="735" name="Imagem 10" descr=""/>
          <p:cNvPicPr/>
          <p:nvPr/>
        </p:nvPicPr>
        <p:blipFill>
          <a:blip r:embed="rId6"/>
          <a:stretch/>
        </p:blipFill>
        <p:spPr>
          <a:xfrm>
            <a:off x="16839360" y="13236840"/>
            <a:ext cx="2840400" cy="306720"/>
          </a:xfrm>
          <a:prstGeom prst="rect">
            <a:avLst/>
          </a:prstGeom>
          <a:ln>
            <a:noFill/>
          </a:ln>
        </p:spPr>
      </p:pic>
      <p:pic>
        <p:nvPicPr>
          <p:cNvPr id="736" name="Imagem 11" descr=""/>
          <p:cNvPicPr/>
          <p:nvPr/>
        </p:nvPicPr>
        <p:blipFill>
          <a:blip r:embed="rId7"/>
          <a:stretch/>
        </p:blipFill>
        <p:spPr>
          <a:xfrm>
            <a:off x="16332840" y="3589200"/>
            <a:ext cx="4672080" cy="4210200"/>
          </a:xfrm>
          <a:prstGeom prst="rect">
            <a:avLst/>
          </a:prstGeom>
          <a:ln>
            <a:noFill/>
          </a:ln>
        </p:spPr>
      </p:pic>
      <p:sp>
        <p:nvSpPr>
          <p:cNvPr id="737" name="CustomShape 4"/>
          <p:cNvSpPr/>
          <p:nvPr/>
        </p:nvSpPr>
        <p:spPr>
          <a:xfrm>
            <a:off x="1891080" y="1517400"/>
            <a:ext cx="1629288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Como agrupar?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2"/>
          <p:cNvSpPr/>
          <p:nvPr/>
        </p:nvSpPr>
        <p:spPr>
          <a:xfrm>
            <a:off x="2986920" y="4868640"/>
            <a:ext cx="81360" cy="2637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3"/>
          <p:cNvSpPr/>
          <p:nvPr/>
        </p:nvSpPr>
        <p:spPr>
          <a:xfrm>
            <a:off x="1994400" y="37836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1" name="Imagem 5" descr=""/>
          <p:cNvPicPr/>
          <p:nvPr/>
        </p:nvPicPr>
        <p:blipFill>
          <a:blip r:embed="rId1"/>
          <a:stretch/>
        </p:blipFill>
        <p:spPr>
          <a:xfrm>
            <a:off x="2783880" y="3536280"/>
            <a:ext cx="4708800" cy="4136400"/>
          </a:xfrm>
          <a:prstGeom prst="rect">
            <a:avLst/>
          </a:prstGeom>
          <a:ln>
            <a:noFill/>
          </a:ln>
        </p:spPr>
      </p:pic>
      <p:pic>
        <p:nvPicPr>
          <p:cNvPr id="742" name="Imagem 6" descr=""/>
          <p:cNvPicPr/>
          <p:nvPr/>
        </p:nvPicPr>
        <p:blipFill>
          <a:blip r:embed="rId2"/>
          <a:stretch/>
        </p:blipFill>
        <p:spPr>
          <a:xfrm>
            <a:off x="9696240" y="3536280"/>
            <a:ext cx="4764240" cy="4210200"/>
          </a:xfrm>
          <a:prstGeom prst="rect">
            <a:avLst/>
          </a:prstGeom>
          <a:ln>
            <a:noFill/>
          </a:ln>
        </p:spPr>
      </p:pic>
      <p:pic>
        <p:nvPicPr>
          <p:cNvPr id="743" name="Imagem 7" descr=""/>
          <p:cNvPicPr/>
          <p:nvPr/>
        </p:nvPicPr>
        <p:blipFill>
          <a:blip r:embed="rId3"/>
          <a:stretch/>
        </p:blipFill>
        <p:spPr>
          <a:xfrm>
            <a:off x="2806200" y="9073080"/>
            <a:ext cx="4690440" cy="4136400"/>
          </a:xfrm>
          <a:prstGeom prst="rect">
            <a:avLst/>
          </a:prstGeom>
          <a:ln>
            <a:noFill/>
          </a:ln>
        </p:spPr>
      </p:pic>
      <p:pic>
        <p:nvPicPr>
          <p:cNvPr id="744" name="Imagem 8" descr=""/>
          <p:cNvPicPr/>
          <p:nvPr/>
        </p:nvPicPr>
        <p:blipFill>
          <a:blip r:embed="rId4"/>
          <a:stretch/>
        </p:blipFill>
        <p:spPr>
          <a:xfrm>
            <a:off x="9941400" y="9073080"/>
            <a:ext cx="4357800" cy="4247280"/>
          </a:xfrm>
          <a:prstGeom prst="rect">
            <a:avLst/>
          </a:prstGeom>
          <a:ln>
            <a:noFill/>
          </a:ln>
        </p:spPr>
      </p:pic>
      <p:pic>
        <p:nvPicPr>
          <p:cNvPr id="745" name="Picture 2" descr=""/>
          <p:cNvPicPr/>
          <p:nvPr/>
        </p:nvPicPr>
        <p:blipFill>
          <a:blip r:embed="rId5"/>
          <a:stretch/>
        </p:blipFill>
        <p:spPr>
          <a:xfrm>
            <a:off x="16557480" y="9253800"/>
            <a:ext cx="4103280" cy="4220280"/>
          </a:xfrm>
          <a:prstGeom prst="rect">
            <a:avLst/>
          </a:prstGeom>
          <a:ln w="190440">
            <a:solidFill>
              <a:srgbClr val="ffffff"/>
            </a:solidFill>
            <a:round/>
          </a:ln>
          <a:effectLst>
            <a:outerShdw dir="0" dist="0">
              <a:srgbClr val="000000">
                <a:alpha val="41000"/>
              </a:srgbClr>
            </a:outerShdw>
          </a:effectLst>
        </p:spPr>
      </p:pic>
      <p:pic>
        <p:nvPicPr>
          <p:cNvPr id="746" name="Imagem 10" descr=""/>
          <p:cNvPicPr/>
          <p:nvPr/>
        </p:nvPicPr>
        <p:blipFill>
          <a:blip r:embed="rId6"/>
          <a:stretch/>
        </p:blipFill>
        <p:spPr>
          <a:xfrm>
            <a:off x="16839360" y="13236840"/>
            <a:ext cx="2840400" cy="306720"/>
          </a:xfrm>
          <a:prstGeom prst="rect">
            <a:avLst/>
          </a:prstGeom>
          <a:ln>
            <a:noFill/>
          </a:ln>
        </p:spPr>
      </p:pic>
      <p:pic>
        <p:nvPicPr>
          <p:cNvPr id="747" name="Imagem 11" descr=""/>
          <p:cNvPicPr/>
          <p:nvPr/>
        </p:nvPicPr>
        <p:blipFill>
          <a:blip r:embed="rId7"/>
          <a:stretch/>
        </p:blipFill>
        <p:spPr>
          <a:xfrm>
            <a:off x="16332840" y="3589200"/>
            <a:ext cx="4672080" cy="4210200"/>
          </a:xfrm>
          <a:prstGeom prst="rect">
            <a:avLst/>
          </a:prstGeom>
          <a:ln>
            <a:noFill/>
          </a:ln>
        </p:spPr>
      </p:pic>
      <p:sp>
        <p:nvSpPr>
          <p:cNvPr id="748" name="CustomShape 4"/>
          <p:cNvSpPr/>
          <p:nvPr/>
        </p:nvSpPr>
        <p:spPr>
          <a:xfrm>
            <a:off x="1891080" y="1517400"/>
            <a:ext cx="1629288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Por tipo de produto?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9" name="CustomShape 5"/>
          <p:cNvSpPr/>
          <p:nvPr/>
        </p:nvSpPr>
        <p:spPr>
          <a:xfrm>
            <a:off x="2299320" y="3124080"/>
            <a:ext cx="19721880" cy="508572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c05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6"/>
          <p:cNvSpPr/>
          <p:nvPr/>
        </p:nvSpPr>
        <p:spPr>
          <a:xfrm>
            <a:off x="2299320" y="8636400"/>
            <a:ext cx="19721880" cy="508572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2"/>
          <p:cNvSpPr/>
          <p:nvPr/>
        </p:nvSpPr>
        <p:spPr>
          <a:xfrm>
            <a:off x="2986920" y="4868640"/>
            <a:ext cx="81360" cy="2637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3"/>
          <p:cNvSpPr/>
          <p:nvPr/>
        </p:nvSpPr>
        <p:spPr>
          <a:xfrm>
            <a:off x="1994400" y="37836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4" name="Imagem 5" descr=""/>
          <p:cNvPicPr/>
          <p:nvPr/>
        </p:nvPicPr>
        <p:blipFill>
          <a:blip r:embed="rId1"/>
          <a:stretch/>
        </p:blipFill>
        <p:spPr>
          <a:xfrm>
            <a:off x="2783880" y="3536280"/>
            <a:ext cx="4708800" cy="4136400"/>
          </a:xfrm>
          <a:prstGeom prst="rect">
            <a:avLst/>
          </a:prstGeom>
          <a:ln>
            <a:noFill/>
          </a:ln>
        </p:spPr>
      </p:pic>
      <p:pic>
        <p:nvPicPr>
          <p:cNvPr id="755" name="Imagem 6" descr=""/>
          <p:cNvPicPr/>
          <p:nvPr/>
        </p:nvPicPr>
        <p:blipFill>
          <a:blip r:embed="rId2"/>
          <a:stretch/>
        </p:blipFill>
        <p:spPr>
          <a:xfrm>
            <a:off x="9696240" y="3536280"/>
            <a:ext cx="4764240" cy="4210200"/>
          </a:xfrm>
          <a:prstGeom prst="rect">
            <a:avLst/>
          </a:prstGeom>
          <a:ln>
            <a:noFill/>
          </a:ln>
        </p:spPr>
      </p:pic>
      <p:pic>
        <p:nvPicPr>
          <p:cNvPr id="756" name="Imagem 7" descr=""/>
          <p:cNvPicPr/>
          <p:nvPr/>
        </p:nvPicPr>
        <p:blipFill>
          <a:blip r:embed="rId3"/>
          <a:stretch/>
        </p:blipFill>
        <p:spPr>
          <a:xfrm>
            <a:off x="2806200" y="9073080"/>
            <a:ext cx="4690440" cy="4136400"/>
          </a:xfrm>
          <a:prstGeom prst="rect">
            <a:avLst/>
          </a:prstGeom>
          <a:ln>
            <a:noFill/>
          </a:ln>
        </p:spPr>
      </p:pic>
      <p:pic>
        <p:nvPicPr>
          <p:cNvPr id="757" name="Imagem 8" descr=""/>
          <p:cNvPicPr/>
          <p:nvPr/>
        </p:nvPicPr>
        <p:blipFill>
          <a:blip r:embed="rId4"/>
          <a:stretch/>
        </p:blipFill>
        <p:spPr>
          <a:xfrm>
            <a:off x="9941400" y="9073080"/>
            <a:ext cx="4357800" cy="4247280"/>
          </a:xfrm>
          <a:prstGeom prst="rect">
            <a:avLst/>
          </a:prstGeom>
          <a:ln>
            <a:noFill/>
          </a:ln>
        </p:spPr>
      </p:pic>
      <p:pic>
        <p:nvPicPr>
          <p:cNvPr id="758" name="Picture 2" descr=""/>
          <p:cNvPicPr/>
          <p:nvPr/>
        </p:nvPicPr>
        <p:blipFill>
          <a:blip r:embed="rId5"/>
          <a:stretch/>
        </p:blipFill>
        <p:spPr>
          <a:xfrm>
            <a:off x="16557480" y="9253800"/>
            <a:ext cx="4103280" cy="4220280"/>
          </a:xfrm>
          <a:prstGeom prst="rect">
            <a:avLst/>
          </a:prstGeom>
          <a:ln w="190440">
            <a:solidFill>
              <a:srgbClr val="ffffff"/>
            </a:solidFill>
            <a:round/>
          </a:ln>
          <a:effectLst>
            <a:outerShdw dir="0" dist="0">
              <a:srgbClr val="000000">
                <a:alpha val="41000"/>
              </a:srgbClr>
            </a:outerShdw>
          </a:effectLst>
        </p:spPr>
      </p:pic>
      <p:pic>
        <p:nvPicPr>
          <p:cNvPr id="759" name="Imagem 10" descr=""/>
          <p:cNvPicPr/>
          <p:nvPr/>
        </p:nvPicPr>
        <p:blipFill>
          <a:blip r:embed="rId6"/>
          <a:stretch/>
        </p:blipFill>
        <p:spPr>
          <a:xfrm>
            <a:off x="16839360" y="13236840"/>
            <a:ext cx="2840400" cy="306720"/>
          </a:xfrm>
          <a:prstGeom prst="rect">
            <a:avLst/>
          </a:prstGeom>
          <a:ln>
            <a:noFill/>
          </a:ln>
        </p:spPr>
      </p:pic>
      <p:pic>
        <p:nvPicPr>
          <p:cNvPr id="760" name="Imagem 11" descr=""/>
          <p:cNvPicPr/>
          <p:nvPr/>
        </p:nvPicPr>
        <p:blipFill>
          <a:blip r:embed="rId7"/>
          <a:stretch/>
        </p:blipFill>
        <p:spPr>
          <a:xfrm>
            <a:off x="16332840" y="3589200"/>
            <a:ext cx="4672080" cy="4210200"/>
          </a:xfrm>
          <a:prstGeom prst="rect">
            <a:avLst/>
          </a:prstGeom>
          <a:ln>
            <a:noFill/>
          </a:ln>
        </p:spPr>
      </p:pic>
      <p:sp>
        <p:nvSpPr>
          <p:cNvPr id="761" name="CustomShape 4"/>
          <p:cNvSpPr/>
          <p:nvPr/>
        </p:nvSpPr>
        <p:spPr>
          <a:xfrm>
            <a:off x="1891080" y="1517400"/>
            <a:ext cx="1629288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Por tema?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2" name="CustomShape 5"/>
          <p:cNvSpPr/>
          <p:nvPr/>
        </p:nvSpPr>
        <p:spPr>
          <a:xfrm>
            <a:off x="2438280" y="3200400"/>
            <a:ext cx="5504760" cy="1034352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9bbb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6"/>
          <p:cNvSpPr/>
          <p:nvPr/>
        </p:nvSpPr>
        <p:spPr>
          <a:xfrm>
            <a:off x="9292680" y="3200400"/>
            <a:ext cx="5504760" cy="1034352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c05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7"/>
          <p:cNvSpPr/>
          <p:nvPr/>
        </p:nvSpPr>
        <p:spPr>
          <a:xfrm>
            <a:off x="15856560" y="3200400"/>
            <a:ext cx="5504760" cy="1034352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8" name="CustomShape 4"/>
          <p:cNvSpPr/>
          <p:nvPr/>
        </p:nvSpPr>
        <p:spPr>
          <a:xfrm>
            <a:off x="1994400" y="2640960"/>
            <a:ext cx="1629288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Existe hierarquia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9" name="Imagem 5" descr=""/>
          <p:cNvPicPr/>
          <p:nvPr/>
        </p:nvPicPr>
        <p:blipFill>
          <a:blip r:embed="rId1"/>
          <a:stretch/>
        </p:blipFill>
        <p:spPr>
          <a:xfrm>
            <a:off x="6788520" y="4913640"/>
            <a:ext cx="10855440" cy="484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3" name="CustomShape 4"/>
          <p:cNvSpPr/>
          <p:nvPr/>
        </p:nvSpPr>
        <p:spPr>
          <a:xfrm>
            <a:off x="1994400" y="2640960"/>
            <a:ext cx="1643688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Visualizar histórico de divisão: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Dendrograma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4" name="Imagem 296" descr=""/>
          <p:cNvPicPr/>
          <p:nvPr/>
        </p:nvPicPr>
        <p:blipFill>
          <a:blip r:embed="rId1"/>
          <a:stretch/>
        </p:blipFill>
        <p:spPr>
          <a:xfrm>
            <a:off x="3888000" y="4032000"/>
            <a:ext cx="17049240" cy="892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8" name="CustomShape 4"/>
          <p:cNvSpPr/>
          <p:nvPr/>
        </p:nvSpPr>
        <p:spPr>
          <a:xfrm>
            <a:off x="1994400" y="2640960"/>
            <a:ext cx="1427004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 métodos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Aglomerativo (Mais utilizado)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Por divisão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3"/>
          <p:cNvSpPr/>
          <p:nvPr/>
        </p:nvSpPr>
        <p:spPr>
          <a:xfrm>
            <a:off x="1994400" y="1837080"/>
            <a:ext cx="14270040" cy="110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1994400" y="3648960"/>
            <a:ext cx="14270040" cy="192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Aprendizagem supervisionada vs. Aprendizagem não supervisionada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Imagem 115" descr=""/>
          <p:cNvPicPr/>
          <p:nvPr/>
        </p:nvPicPr>
        <p:blipFill>
          <a:blip r:embed="rId1"/>
          <a:stretch/>
        </p:blipFill>
        <p:spPr>
          <a:xfrm>
            <a:off x="4577760" y="6244560"/>
            <a:ext cx="15077160" cy="649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2" name="CustomShape 4"/>
          <p:cNvSpPr/>
          <p:nvPr/>
        </p:nvSpPr>
        <p:spPr>
          <a:xfrm>
            <a:off x="1994400" y="2640960"/>
            <a:ext cx="1427004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Método aglomerativo: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3" name="Imagem 305" descr=""/>
          <p:cNvPicPr/>
          <p:nvPr/>
        </p:nvPicPr>
        <p:blipFill>
          <a:blip r:embed="rId1"/>
          <a:stretch/>
        </p:blipFill>
        <p:spPr>
          <a:xfrm>
            <a:off x="3842640" y="4032000"/>
            <a:ext cx="16697520" cy="950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7" name="CustomShape 4"/>
          <p:cNvSpPr/>
          <p:nvPr/>
        </p:nvSpPr>
        <p:spPr>
          <a:xfrm>
            <a:off x="1994400" y="2640960"/>
            <a:ext cx="1427004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Método aglomerativo: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8" name="Imagem 1" descr=""/>
          <p:cNvPicPr/>
          <p:nvPr/>
        </p:nvPicPr>
        <p:blipFill>
          <a:blip r:embed="rId1"/>
          <a:stretch/>
        </p:blipFill>
        <p:spPr>
          <a:xfrm>
            <a:off x="2699280" y="4153680"/>
            <a:ext cx="18388440" cy="827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2" name="CustomShape 4"/>
          <p:cNvSpPr/>
          <p:nvPr/>
        </p:nvSpPr>
        <p:spPr>
          <a:xfrm>
            <a:off x="1994400" y="2640960"/>
            <a:ext cx="1427004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Como agrupar clusters?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Distância (afinidade) entre clusters: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Euclidiana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Manhattan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Cosseno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6" name="CustomShape 4"/>
          <p:cNvSpPr/>
          <p:nvPr/>
        </p:nvSpPr>
        <p:spPr>
          <a:xfrm>
            <a:off x="1994400" y="2640960"/>
            <a:ext cx="1427004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Tipos de distância: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7" name="Imagem 319" descr=""/>
          <p:cNvPicPr/>
          <p:nvPr/>
        </p:nvPicPr>
        <p:blipFill>
          <a:blip r:embed="rId1"/>
          <a:srcRect l="0" t="5997" r="0" b="3089"/>
          <a:stretch/>
        </p:blipFill>
        <p:spPr>
          <a:xfrm>
            <a:off x="824040" y="3888000"/>
            <a:ext cx="22735080" cy="878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1" name="CustomShape 4"/>
          <p:cNvSpPr/>
          <p:nvPr/>
        </p:nvSpPr>
        <p:spPr>
          <a:xfrm>
            <a:off x="1994400" y="2640960"/>
            <a:ext cx="1427004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Como agrupar clusters?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280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Tipos de ligação: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Ward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Mínima variância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Completa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Máxima distância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Média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Distância média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Simples: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Menor distância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5" name="CustomShape 4"/>
          <p:cNvSpPr/>
          <p:nvPr/>
        </p:nvSpPr>
        <p:spPr>
          <a:xfrm>
            <a:off x="1994400" y="2640960"/>
            <a:ext cx="1427004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Tipos de ligação: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6" name="Imagem 333" descr=""/>
          <p:cNvPicPr/>
          <p:nvPr/>
        </p:nvPicPr>
        <p:blipFill>
          <a:blip r:embed="rId1"/>
          <a:stretch/>
        </p:blipFill>
        <p:spPr>
          <a:xfrm>
            <a:off x="2831760" y="4464000"/>
            <a:ext cx="18719280" cy="647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0" name="CustomShape 4"/>
          <p:cNvSpPr/>
          <p:nvPr/>
        </p:nvSpPr>
        <p:spPr>
          <a:xfrm>
            <a:off x="1994400" y="2640960"/>
            <a:ext cx="1427004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Tipos de ligação: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Ward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1" name="Imagem 338" descr=""/>
          <p:cNvPicPr/>
          <p:nvPr/>
        </p:nvPicPr>
        <p:blipFill>
          <a:blip r:embed="rId1"/>
          <a:stretch/>
        </p:blipFill>
        <p:spPr>
          <a:xfrm>
            <a:off x="5328000" y="4104000"/>
            <a:ext cx="11885400" cy="821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5" name="CustomShape 4"/>
          <p:cNvSpPr/>
          <p:nvPr/>
        </p:nvSpPr>
        <p:spPr>
          <a:xfrm>
            <a:off x="1994400" y="2640960"/>
            <a:ext cx="1427004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Tipos de ligação: Resultados distintos!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6" name="Imagem 343" descr=""/>
          <p:cNvPicPr/>
          <p:nvPr/>
        </p:nvPicPr>
        <p:blipFill>
          <a:blip r:embed="rId1"/>
          <a:srcRect l="6163" t="19821" r="5959" b="2061"/>
          <a:stretch/>
        </p:blipFill>
        <p:spPr>
          <a:xfrm>
            <a:off x="5027760" y="3840120"/>
            <a:ext cx="14327280" cy="955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0" name="CustomShape 4"/>
          <p:cNvSpPr/>
          <p:nvPr/>
        </p:nvSpPr>
        <p:spPr>
          <a:xfrm>
            <a:off x="1994400" y="2640960"/>
            <a:ext cx="1427004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notebook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CustomShape 3"/>
          <p:cNvSpPr/>
          <p:nvPr/>
        </p:nvSpPr>
        <p:spPr>
          <a:xfrm>
            <a:off x="1994400" y="75924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4" name="CustomShape 4"/>
          <p:cNvSpPr/>
          <p:nvPr/>
        </p:nvSpPr>
        <p:spPr>
          <a:xfrm>
            <a:off x="1994400" y="2640960"/>
            <a:ext cx="20036520" cy="5034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Algoritmo simples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Resultado fácil de ser explicado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Não precisa definir o número de 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Permite analisar as relações entre clusters (hierarquia)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Resposta determinística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3"/>
          <p:cNvSpPr/>
          <p:nvPr/>
        </p:nvSpPr>
        <p:spPr>
          <a:xfrm>
            <a:off x="1928880" y="800280"/>
            <a:ext cx="14270040" cy="110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Aprendizagem supervisionada: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1238760" y="2181240"/>
            <a:ext cx="17228520" cy="5034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possuem </a:t>
            </a:r>
            <a:r>
              <a:rPr b="1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rótulo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(label)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Treinamento com rótulo = Supervisão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Métodos: Classificação / Regressão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Imagem 120" descr=""/>
          <p:cNvPicPr/>
          <p:nvPr/>
        </p:nvPicPr>
        <p:blipFill>
          <a:blip r:embed="rId1"/>
          <a:stretch/>
        </p:blipFill>
        <p:spPr>
          <a:xfrm>
            <a:off x="4892400" y="5256000"/>
            <a:ext cx="14598000" cy="694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CustomShape 3"/>
          <p:cNvSpPr/>
          <p:nvPr/>
        </p:nvSpPr>
        <p:spPr>
          <a:xfrm>
            <a:off x="1994400" y="75924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8" name="CustomShape 4"/>
          <p:cNvSpPr/>
          <p:nvPr/>
        </p:nvSpPr>
        <p:spPr>
          <a:xfrm>
            <a:off x="1994400" y="2640960"/>
            <a:ext cx="20036520" cy="5034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Inviável com datasets grandes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Pode convergir para decisões indesejadas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Difícil definir melhor região de corte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Depende da escolha de parâmetros de distância e ligação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2" name="CustomShape 4"/>
          <p:cNvSpPr/>
          <p:nvPr/>
        </p:nvSpPr>
        <p:spPr>
          <a:xfrm>
            <a:off x="1994400" y="2640960"/>
            <a:ext cx="1427004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Outros algoritmos: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Expectation-Maximization (EM)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Birch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Spectral 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roy"/>
              </a:rPr>
              <a:t>etc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3"/>
          <p:cNvSpPr/>
          <p:nvPr/>
        </p:nvSpPr>
        <p:spPr>
          <a:xfrm>
            <a:off x="1994400" y="759240"/>
            <a:ext cx="1427004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6" name="Imagem 171" descr=""/>
          <p:cNvPicPr/>
          <p:nvPr/>
        </p:nvPicPr>
        <p:blipFill>
          <a:blip r:embed="rId1"/>
          <a:stretch/>
        </p:blipFill>
        <p:spPr>
          <a:xfrm>
            <a:off x="2762280" y="2684880"/>
            <a:ext cx="20306520" cy="1059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0" name="CustomShape 4"/>
          <p:cNvSpPr/>
          <p:nvPr/>
        </p:nvSpPr>
        <p:spPr>
          <a:xfrm>
            <a:off x="1994400" y="2640960"/>
            <a:ext cx="1708488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Encontrar relações entre documentos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Relações entre palavras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 semelhantes possuem conjuntos de palavras semelhantes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4" name="CustomShape 4"/>
          <p:cNvSpPr/>
          <p:nvPr/>
        </p:nvSpPr>
        <p:spPr>
          <a:xfrm>
            <a:off x="1994400" y="2640960"/>
            <a:ext cx="1708488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Vetor de atributos de um texto: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5" name="Imagem 536" descr=""/>
          <p:cNvPicPr/>
          <p:nvPr/>
        </p:nvPicPr>
        <p:blipFill>
          <a:blip r:embed="rId1"/>
          <a:stretch/>
        </p:blipFill>
        <p:spPr>
          <a:xfrm>
            <a:off x="5811120" y="4392000"/>
            <a:ext cx="12760560" cy="938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9" name="CustomShape 4"/>
          <p:cNvSpPr/>
          <p:nvPr/>
        </p:nvSpPr>
        <p:spPr>
          <a:xfrm>
            <a:off x="1994400" y="2640960"/>
            <a:ext cx="1708488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Vetor de atributos de um texto (embedding) - X: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Bag-of-Words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TF-IDF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Word2Vec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Glove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3" name="CustomShape 4"/>
          <p:cNvSpPr/>
          <p:nvPr/>
        </p:nvSpPr>
        <p:spPr>
          <a:xfrm>
            <a:off x="1994400" y="2640960"/>
            <a:ext cx="1708488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Vetor de atributos de um texto: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4" name="Imagem 545" descr=""/>
          <p:cNvPicPr/>
          <p:nvPr/>
        </p:nvPicPr>
        <p:blipFill>
          <a:blip r:embed="rId1"/>
          <a:stretch/>
        </p:blipFill>
        <p:spPr>
          <a:xfrm>
            <a:off x="5069160" y="4780440"/>
            <a:ext cx="14244480" cy="781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3"/>
          <p:cNvSpPr/>
          <p:nvPr/>
        </p:nvSpPr>
        <p:spPr>
          <a:xfrm>
            <a:off x="1994400" y="75924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8" name="CustomShape 4"/>
          <p:cNvSpPr/>
          <p:nvPr/>
        </p:nvSpPr>
        <p:spPr>
          <a:xfrm>
            <a:off x="1994400" y="2640960"/>
            <a:ext cx="1708488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Clustering momento de compras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3"/>
          <p:cNvSpPr/>
          <p:nvPr/>
        </p:nvSpPr>
        <p:spPr>
          <a:xfrm>
            <a:off x="1994400" y="37728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2" name="CustomShape 4"/>
          <p:cNvSpPr/>
          <p:nvPr/>
        </p:nvSpPr>
        <p:spPr>
          <a:xfrm>
            <a:off x="1994400" y="1696680"/>
            <a:ext cx="1217808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Navegação categorias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3" name="Imagem 2" descr=""/>
          <p:cNvPicPr/>
          <p:nvPr/>
        </p:nvPicPr>
        <p:blipFill>
          <a:blip r:embed="rId1"/>
          <a:stretch/>
        </p:blipFill>
        <p:spPr>
          <a:xfrm>
            <a:off x="4852080" y="2860920"/>
            <a:ext cx="16692840" cy="1085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3"/>
          <p:cNvSpPr/>
          <p:nvPr/>
        </p:nvSpPr>
        <p:spPr>
          <a:xfrm>
            <a:off x="1994400" y="1696680"/>
            <a:ext cx="1217808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Navegação categorias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7" name="Imagem 2" descr=""/>
          <p:cNvPicPr/>
          <p:nvPr/>
        </p:nvPicPr>
        <p:blipFill>
          <a:blip r:embed="rId1"/>
          <a:stretch/>
        </p:blipFill>
        <p:spPr>
          <a:xfrm>
            <a:off x="4852080" y="2860920"/>
            <a:ext cx="16692840" cy="10854360"/>
          </a:xfrm>
          <a:prstGeom prst="rect">
            <a:avLst/>
          </a:prstGeom>
          <a:ln>
            <a:noFill/>
          </a:ln>
        </p:spPr>
      </p:pic>
      <p:sp>
        <p:nvSpPr>
          <p:cNvPr id="868" name="CustomShape 4"/>
          <p:cNvSpPr/>
          <p:nvPr/>
        </p:nvSpPr>
        <p:spPr>
          <a:xfrm>
            <a:off x="4852080" y="3676680"/>
            <a:ext cx="1833840" cy="891468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c05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5"/>
          <p:cNvSpPr/>
          <p:nvPr/>
        </p:nvSpPr>
        <p:spPr>
          <a:xfrm>
            <a:off x="3972600" y="7310880"/>
            <a:ext cx="18662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0" name="CustomShape 6"/>
          <p:cNvSpPr/>
          <p:nvPr/>
        </p:nvSpPr>
        <p:spPr>
          <a:xfrm>
            <a:off x="1994400" y="37728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3"/>
          <p:cNvSpPr/>
          <p:nvPr/>
        </p:nvSpPr>
        <p:spPr>
          <a:xfrm>
            <a:off x="1928880" y="800280"/>
            <a:ext cx="16286040" cy="110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Aprendizagem não supervisionada: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1238760" y="2181240"/>
            <a:ext cx="17228520" cy="5034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não rotulados (sem supervisão)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Métodos: Clustering / density estimation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Análises exploratórias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Métricas de sucesso qualitativas e não global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Ex: padrões de usuários, cluster de produtos / clientes etc.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Imagem 130" descr=""/>
          <p:cNvPicPr/>
          <p:nvPr/>
        </p:nvPicPr>
        <p:blipFill>
          <a:blip r:embed="rId1"/>
          <a:stretch/>
        </p:blipFill>
        <p:spPr>
          <a:xfrm>
            <a:off x="5325840" y="7560000"/>
            <a:ext cx="13731120" cy="611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2"/>
          <p:cNvSpPr/>
          <p:nvPr/>
        </p:nvSpPr>
        <p:spPr>
          <a:xfrm>
            <a:off x="345492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3"/>
          <p:cNvSpPr/>
          <p:nvPr/>
        </p:nvSpPr>
        <p:spPr>
          <a:xfrm>
            <a:off x="1994400" y="1696680"/>
            <a:ext cx="1217808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Navegação categorias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4" name="Imagem 2" descr=""/>
          <p:cNvPicPr/>
          <p:nvPr/>
        </p:nvPicPr>
        <p:blipFill>
          <a:blip r:embed="rId1"/>
          <a:srcRect l="0" t="0" r="55687" b="0"/>
          <a:stretch/>
        </p:blipFill>
        <p:spPr>
          <a:xfrm>
            <a:off x="3251880" y="2860920"/>
            <a:ext cx="7396560" cy="10854360"/>
          </a:xfrm>
          <a:prstGeom prst="rect">
            <a:avLst/>
          </a:prstGeom>
          <a:ln>
            <a:noFill/>
          </a:ln>
        </p:spPr>
      </p:pic>
      <p:sp>
        <p:nvSpPr>
          <p:cNvPr id="875" name="CustomShape 4"/>
          <p:cNvSpPr/>
          <p:nvPr/>
        </p:nvSpPr>
        <p:spPr>
          <a:xfrm>
            <a:off x="2152800" y="6620040"/>
            <a:ext cx="1098360" cy="323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5"/>
          <p:cNvSpPr/>
          <p:nvPr/>
        </p:nvSpPr>
        <p:spPr>
          <a:xfrm>
            <a:off x="3454920" y="6572160"/>
            <a:ext cx="1116720" cy="41832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9bbb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6"/>
          <p:cNvSpPr/>
          <p:nvPr/>
        </p:nvSpPr>
        <p:spPr>
          <a:xfrm>
            <a:off x="10851840" y="6572160"/>
            <a:ext cx="1098360" cy="137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78" name="Imagem 8" descr=""/>
          <p:cNvPicPr/>
          <p:nvPr/>
        </p:nvPicPr>
        <p:blipFill>
          <a:blip r:embed="rId2"/>
          <a:srcRect l="0" t="0" r="51777" b="0"/>
          <a:stretch/>
        </p:blipFill>
        <p:spPr>
          <a:xfrm>
            <a:off x="12190680" y="2881080"/>
            <a:ext cx="8192160" cy="10834200"/>
          </a:xfrm>
          <a:prstGeom prst="rect">
            <a:avLst/>
          </a:prstGeom>
          <a:ln>
            <a:noFill/>
          </a:ln>
        </p:spPr>
      </p:pic>
      <p:sp>
        <p:nvSpPr>
          <p:cNvPr id="879" name="CustomShape 7"/>
          <p:cNvSpPr/>
          <p:nvPr/>
        </p:nvSpPr>
        <p:spPr>
          <a:xfrm>
            <a:off x="11950920" y="5582520"/>
            <a:ext cx="18662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0" name="CustomShape 8"/>
          <p:cNvSpPr/>
          <p:nvPr/>
        </p:nvSpPr>
        <p:spPr>
          <a:xfrm>
            <a:off x="1994400" y="37728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2"/>
          <p:cNvSpPr/>
          <p:nvPr/>
        </p:nvSpPr>
        <p:spPr>
          <a:xfrm>
            <a:off x="1994400" y="2121120"/>
            <a:ext cx="14692680" cy="646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Árvore de categorias do Elo7: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028880" indent="-57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Limitada a dois níveis (N1 e N2)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028880" indent="-57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Usabilidade baixa para o comprador e vendedor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028880" indent="-57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Consequência: produtos mal categorizados (ciclo vicioso)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3" name="CustomShape 3"/>
          <p:cNvSpPr/>
          <p:nvPr/>
        </p:nvSpPr>
        <p:spPr>
          <a:xfrm>
            <a:off x="1994400" y="37728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2"/>
          <p:cNvSpPr/>
          <p:nvPr/>
        </p:nvSpPr>
        <p:spPr>
          <a:xfrm>
            <a:off x="1994400" y="2121120"/>
            <a:ext cx="15854760" cy="646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Desejo do Elo7: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200240" indent="-7423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Aumentar granularidade das categorias (mais níveis)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200240" indent="-7423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Automatizar o processo de “subcategorização” dos produtos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200240" indent="-7423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Subcategorias devem ter hierarquia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6" name="CustomShape 3"/>
          <p:cNvSpPr/>
          <p:nvPr/>
        </p:nvSpPr>
        <p:spPr>
          <a:xfrm>
            <a:off x="18612000" y="3238560"/>
            <a:ext cx="932760" cy="1732680"/>
          </a:xfrm>
          <a:prstGeom prst="rightBrace">
            <a:avLst>
              <a:gd name="adj1" fmla="val 8333"/>
              <a:gd name="adj2" fmla="val 50000"/>
            </a:avLst>
          </a:prstGeom>
          <a:noFill/>
          <a:ln w="936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4"/>
          <p:cNvSpPr/>
          <p:nvPr/>
        </p:nvSpPr>
        <p:spPr>
          <a:xfrm>
            <a:off x="19872000" y="3597480"/>
            <a:ext cx="51019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6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8" name="CustomShape 5"/>
          <p:cNvSpPr/>
          <p:nvPr/>
        </p:nvSpPr>
        <p:spPr>
          <a:xfrm>
            <a:off x="1994400" y="37728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7" dur="indefinite" restart="never" nodeType="tmRoot">
          <p:childTnLst>
            <p:seq>
              <p:cTn id="1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CustomShape 3"/>
          <p:cNvSpPr/>
          <p:nvPr/>
        </p:nvSpPr>
        <p:spPr>
          <a:xfrm>
            <a:off x="1994400" y="377280"/>
            <a:ext cx="17876880" cy="13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2" name="CustomShape 4"/>
          <p:cNvSpPr/>
          <p:nvPr/>
        </p:nvSpPr>
        <p:spPr>
          <a:xfrm>
            <a:off x="1994400" y="2078640"/>
            <a:ext cx="7872840" cy="30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Dendrograma dos produtos de casamento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3" name="Imagem 1" descr=""/>
          <p:cNvPicPr/>
          <p:nvPr/>
        </p:nvPicPr>
        <p:blipFill>
          <a:blip r:embed="rId1"/>
          <a:stretch/>
        </p:blipFill>
        <p:spPr>
          <a:xfrm>
            <a:off x="9867960" y="2078640"/>
            <a:ext cx="13277160" cy="1128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CustomShape 3"/>
          <p:cNvSpPr/>
          <p:nvPr/>
        </p:nvSpPr>
        <p:spPr>
          <a:xfrm>
            <a:off x="1994400" y="10856160"/>
            <a:ext cx="14270040" cy="793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CustomShape 4"/>
          <p:cNvSpPr/>
          <p:nvPr/>
        </p:nvSpPr>
        <p:spPr>
          <a:xfrm>
            <a:off x="9194760" y="13113720"/>
            <a:ext cx="7449120" cy="125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CustomShape 5"/>
          <p:cNvSpPr/>
          <p:nvPr/>
        </p:nvSpPr>
        <p:spPr>
          <a:xfrm>
            <a:off x="15985080" y="7020720"/>
            <a:ext cx="3508920" cy="655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CustomShape 6"/>
          <p:cNvSpPr/>
          <p:nvPr/>
        </p:nvSpPr>
        <p:spPr>
          <a:xfrm>
            <a:off x="8577360" y="6837480"/>
            <a:ext cx="243824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CustomShape 7"/>
          <p:cNvSpPr/>
          <p:nvPr/>
        </p:nvSpPr>
        <p:spPr>
          <a:xfrm>
            <a:off x="4138200" y="5529600"/>
            <a:ext cx="16106040" cy="2630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pt-BR" sz="1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OBRIGADO!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1" dur="indefinite" restart="never" nodeType="tmRoot">
          <p:childTnLst>
            <p:seq>
              <p:cTn id="1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2197440" y="1036800"/>
            <a:ext cx="101160" cy="453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"/>
          <p:cNvSpPr/>
          <p:nvPr/>
        </p:nvSpPr>
        <p:spPr>
          <a:xfrm>
            <a:off x="2197440" y="4316040"/>
            <a:ext cx="101160" cy="3178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>
            <a:off x="1994400" y="1837080"/>
            <a:ext cx="14270040" cy="110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1994400" y="3648960"/>
            <a:ext cx="14270040" cy="4120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Encontrar padrões nos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Resumir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Imagem 151" descr=""/>
          <p:cNvPicPr/>
          <p:nvPr/>
        </p:nvPicPr>
        <p:blipFill>
          <a:blip r:embed="rId1"/>
          <a:stretch/>
        </p:blipFill>
        <p:spPr>
          <a:xfrm>
            <a:off x="13830840" y="3456000"/>
            <a:ext cx="7840080" cy="588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8219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Raphael</dc:creator>
  <dc:description/>
  <dc:language>pt-BR</dc:language>
  <cp:lastModifiedBy/>
  <dcterms:modified xsi:type="dcterms:W3CDTF">2018-06-30T17:09:00Z</dcterms:modified>
  <cp:revision>107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84</vt:i4>
  </property>
</Properties>
</file>